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6" r:id="rId2"/>
    <p:sldId id="272" r:id="rId3"/>
    <p:sldId id="261" r:id="rId4"/>
    <p:sldId id="269" r:id="rId5"/>
    <p:sldId id="271" r:id="rId6"/>
    <p:sldId id="273" r:id="rId7"/>
    <p:sldId id="276" r:id="rId8"/>
    <p:sldId id="277" r:id="rId9"/>
    <p:sldId id="275" r:id="rId10"/>
    <p:sldId id="278" r:id="rId11"/>
    <p:sldId id="280" r:id="rId12"/>
    <p:sldId id="281" r:id="rId13"/>
    <p:sldId id="282" r:id="rId14"/>
    <p:sldId id="285" r:id="rId15"/>
    <p:sldId id="286" r:id="rId16"/>
    <p:sldId id="287" r:id="rId17"/>
    <p:sldId id="288" r:id="rId18"/>
    <p:sldId id="274" r:id="rId19"/>
    <p:sldId id="289" r:id="rId20"/>
    <p:sldId id="291" r:id="rId21"/>
    <p:sldId id="29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28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372017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1199197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14788B80-EB3A-4615-82B0-2D266BE88E23}" type="datetime1">
              <a:rPr kumimoji="1" lang="ja-JP" altLang="en-US" smtClean="0"/>
              <a:t>2021/6/22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268213"/>
            <a:ext cx="8774310" cy="382092"/>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34204"/>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185349" y="3104965"/>
            <a:ext cx="1715213" cy="255647"/>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185051" y="3769295"/>
            <a:ext cx="1194238" cy="178960"/>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185051" y="4365105"/>
            <a:ext cx="1021113" cy="134204"/>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84639" y="764704"/>
            <a:ext cx="8774723" cy="473757"/>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47772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145302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65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2249779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5"/>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34468103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3413135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302460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255C6B3-EB3B-4366-8800-7232AFF89219}" type="datetimeFigureOut">
              <a:rPr kumimoji="1" lang="ja-JP" altLang="en-US" smtClean="0"/>
              <a:t>2021/6/22</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349112788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55C6B3-EB3B-4366-8800-7232AFF89219}" type="datetimeFigureOut">
              <a:rPr kumimoji="1" lang="ja-JP" altLang="en-US" smtClean="0"/>
              <a:t>2021/6/22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0EAF83-2356-46E0-8F8A-14CA56BBF6DB}" type="slidenum">
              <a:rPr kumimoji="1" lang="ja-JP" altLang="en-US" smtClean="0"/>
              <a:t>‹#›</a:t>
            </a:fld>
            <a:endParaRPr kumimoji="1" lang="ja-JP" altLang="en-US"/>
          </a:p>
        </p:txBody>
      </p:sp>
    </p:spTree>
    <p:extLst>
      <p:ext uri="{BB962C8B-B14F-4D97-AF65-F5344CB8AC3E}">
        <p14:creationId xmlns:p14="http://schemas.microsoft.com/office/powerpoint/2010/main" val="216456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255C6B3-EB3B-4366-8800-7232AFF89219}" type="datetimeFigureOut">
              <a:rPr kumimoji="1" lang="ja-JP" altLang="en-US" smtClean="0"/>
              <a:t>2021/6/22</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C0EAF83-2356-46E0-8F8A-14CA56BBF6DB}"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73740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6000" dirty="0"/>
              <a:t>例示基準</a:t>
            </a:r>
            <a:r>
              <a:rPr lang="ja-JP" altLang="en-US" sz="6000" dirty="0" smtClean="0">
                <a:solidFill>
                  <a:schemeClr val="accent1">
                    <a:lumMod val="75000"/>
                  </a:schemeClr>
                </a:solidFill>
              </a:rPr>
              <a:t>第３０節</a:t>
            </a:r>
            <a:r>
              <a:rPr lang="ja-JP" altLang="en-US" sz="6000" dirty="0"/>
              <a:t>改正かんたん解説</a:t>
            </a:r>
            <a:endParaRPr kumimoji="1" lang="ja-JP" altLang="en-US" sz="6000" dirty="0"/>
          </a:p>
        </p:txBody>
      </p:sp>
      <p:sp>
        <p:nvSpPr>
          <p:cNvPr id="3" name="サブタイトル 2"/>
          <p:cNvSpPr>
            <a:spLocks noGrp="1"/>
          </p:cNvSpPr>
          <p:nvPr>
            <p:ph type="subTitle" idx="1"/>
          </p:nvPr>
        </p:nvSpPr>
        <p:spPr/>
        <p:txBody>
          <a:bodyPr/>
          <a:lstStyle/>
          <a:p>
            <a:pPr algn="ctr"/>
            <a:r>
              <a:rPr lang="ja-JP" altLang="en-US" dirty="0" smtClean="0"/>
              <a:t>定期点検調査における圧力測定の代替え措置</a:t>
            </a:r>
            <a:endParaRPr kumimoji="1" lang="ja-JP" altLang="en-US" dirty="0"/>
          </a:p>
        </p:txBody>
      </p:sp>
      <p:pic>
        <p:nvPicPr>
          <p:cNvPr id="4" name="Picture 6"/>
          <p:cNvPicPr>
            <a:picLocks noChangeAspect="1" noChangeArrowheads="1"/>
          </p:cNvPicPr>
          <p:nvPr/>
        </p:nvPicPr>
        <p:blipFill>
          <a:blip r:embed="rId2" cstate="print"/>
          <a:srcRect/>
          <a:stretch>
            <a:fillRect/>
          </a:stretch>
        </p:blipFill>
        <p:spPr bwMode="auto">
          <a:xfrm>
            <a:off x="2339444" y="5201243"/>
            <a:ext cx="824422" cy="794756"/>
          </a:xfrm>
          <a:prstGeom prst="rect">
            <a:avLst/>
          </a:prstGeom>
          <a:noFill/>
          <a:ln w="9525">
            <a:noFill/>
            <a:miter lim="800000"/>
            <a:headEnd/>
            <a:tailEnd/>
          </a:ln>
        </p:spPr>
      </p:pic>
      <p:sp>
        <p:nvSpPr>
          <p:cNvPr id="5" name="タイトル 2"/>
          <p:cNvSpPr txBox="1">
            <a:spLocks/>
          </p:cNvSpPr>
          <p:nvPr/>
        </p:nvSpPr>
        <p:spPr>
          <a:xfrm>
            <a:off x="274379" y="4961465"/>
            <a:ext cx="8640962" cy="923329"/>
          </a:xfrm>
          <a:prstGeom prst="rect">
            <a:avLst/>
          </a:prstGeom>
        </p:spPr>
        <p:txBody>
          <a:bodyPr vert="horz" anchor="b">
            <a:normAutofit/>
          </a:bodyPr>
          <a:lstStyle>
            <a:lvl1pPr algn="l" rtl="0" eaLnBrk="1" latinLnBrk="0" hangingPunct="1">
              <a:spcBef>
                <a:spcPct val="0"/>
              </a:spcBef>
              <a:buNone/>
              <a:defRPr kumimoji="1" sz="4400" kern="1200">
                <a:solidFill>
                  <a:schemeClr val="bg1"/>
                </a:solidFill>
                <a:latin typeface="+mj-lt"/>
                <a:ea typeface="+mj-ea"/>
                <a:cs typeface="+mj-cs"/>
              </a:defRPr>
            </a:lvl1pPr>
          </a:lstStyle>
          <a:p>
            <a:pPr algn="ctr"/>
            <a:r>
              <a:rPr lang="en-US" altLang="ja-JP" sz="2600" dirty="0" smtClean="0">
                <a:solidFill>
                  <a:schemeClr val="accent2"/>
                </a:solidFill>
                <a:latin typeface="メイリオ" panose="020B0604030504040204" pitchFamily="50" charset="-128"/>
                <a:ea typeface="メイリオ" panose="020B0604030504040204" pitchFamily="50" charset="-128"/>
              </a:rPr>
              <a:t>2021</a:t>
            </a:r>
            <a:r>
              <a:rPr lang="ja-JP" altLang="en-US" sz="2600" dirty="0" smtClean="0">
                <a:solidFill>
                  <a:schemeClr val="accent2"/>
                </a:solidFill>
                <a:latin typeface="メイリオ" panose="020B0604030504040204" pitchFamily="50" charset="-128"/>
                <a:ea typeface="メイリオ" panose="020B0604030504040204" pitchFamily="50" charset="-128"/>
              </a:rPr>
              <a:t>年６月</a:t>
            </a:r>
            <a:endParaRPr lang="en-US" altLang="ja-JP" sz="2600" dirty="0" smtClean="0">
              <a:solidFill>
                <a:schemeClr val="accent2"/>
              </a:solidFill>
              <a:latin typeface="メイリオ" panose="020B0604030504040204" pitchFamily="50" charset="-128"/>
              <a:ea typeface="メイリオ" panose="020B0604030504040204" pitchFamily="50" charset="-128"/>
            </a:endParaRPr>
          </a:p>
          <a:p>
            <a:pPr algn="ctr"/>
            <a:r>
              <a:rPr lang="ja-JP" altLang="en-US" sz="2600" dirty="0" smtClean="0">
                <a:solidFill>
                  <a:schemeClr val="accent2"/>
                </a:solidFill>
                <a:latin typeface="メイリオ" panose="020B0604030504040204" pitchFamily="50" charset="-128"/>
                <a:ea typeface="メイリオ" panose="020B0604030504040204" pitchFamily="50" charset="-128"/>
              </a:rPr>
              <a:t>全国ＬＰガス協会</a:t>
            </a:r>
            <a:endParaRPr lang="ja-JP" altLang="en-US" sz="2300" dirty="0">
              <a:solidFill>
                <a:schemeClr val="accent2"/>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8054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10</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１</a:t>
            </a:r>
            <a:r>
              <a:rPr kumimoji="1" lang="ja-JP" altLang="en-US" dirty="0" smtClean="0">
                <a:solidFill>
                  <a:schemeClr val="bg1"/>
                </a:solidFill>
              </a:rPr>
              <a:t>．配管圧力損失の事前確認の方法</a:t>
            </a:r>
            <a:endParaRPr kumimoji="1" lang="ja-JP" altLang="en-US" dirty="0">
              <a:solidFill>
                <a:schemeClr val="bg1"/>
              </a:solidFill>
            </a:endParaRPr>
          </a:p>
        </p:txBody>
      </p:sp>
      <p:sp>
        <p:nvSpPr>
          <p:cNvPr id="7" name="タイトル 2"/>
          <p:cNvSpPr txBox="1">
            <a:spLocks/>
          </p:cNvSpPr>
          <p:nvPr/>
        </p:nvSpPr>
        <p:spPr bwMode="white">
          <a:xfrm>
            <a:off x="184845" y="660205"/>
            <a:ext cx="8774310" cy="5310685"/>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1662" b="0" dirty="0">
                <a:solidFill>
                  <a:schemeClr val="tx1"/>
                </a:solidFill>
                <a:latin typeface="+mn-ea"/>
                <a:ea typeface="+mn-ea"/>
              </a:rPr>
              <a:t>燃焼器入口圧のメータ表示による点検の</a:t>
            </a:r>
            <a:r>
              <a:rPr lang="ja-JP" altLang="en-US" sz="1662" b="0" dirty="0" smtClean="0">
                <a:solidFill>
                  <a:schemeClr val="tx1"/>
                </a:solidFill>
                <a:latin typeface="+mn-ea"/>
                <a:ea typeface="+mn-ea"/>
              </a:rPr>
              <a:t>代替え措置を</a:t>
            </a:r>
            <a:r>
              <a:rPr lang="ja-JP" altLang="en-US" sz="1662" b="0" dirty="0">
                <a:solidFill>
                  <a:schemeClr val="tx1"/>
                </a:solidFill>
                <a:latin typeface="+mn-ea"/>
                <a:ea typeface="+mn-ea"/>
              </a:rPr>
              <a:t>行うに</a:t>
            </a:r>
            <a:r>
              <a:rPr lang="ja-JP" altLang="en-US" sz="1662" b="0" dirty="0" smtClean="0">
                <a:solidFill>
                  <a:schemeClr val="tx1"/>
                </a:solidFill>
                <a:latin typeface="+mn-ea"/>
                <a:ea typeface="+mn-ea"/>
              </a:rPr>
              <a:t>は、メータ設置付近と燃焼器入口付近の差圧（配管圧損）が</a:t>
            </a:r>
            <a:r>
              <a:rPr lang="en-US" altLang="ja-JP" sz="1662" b="0" dirty="0" smtClean="0">
                <a:solidFill>
                  <a:schemeClr val="tx1"/>
                </a:solidFill>
                <a:latin typeface="+mn-ea"/>
                <a:ea typeface="+mn-ea"/>
              </a:rPr>
              <a:t>0.3kPa</a:t>
            </a:r>
            <a:r>
              <a:rPr lang="ja-JP" altLang="en-US" sz="1662" b="0" dirty="0">
                <a:solidFill>
                  <a:schemeClr val="tx1"/>
                </a:solidFill>
                <a:latin typeface="+mn-ea"/>
                <a:ea typeface="+mn-ea"/>
              </a:rPr>
              <a:t>以内であること</a:t>
            </a:r>
            <a:r>
              <a:rPr lang="ja-JP" altLang="en-US" sz="1662" b="0" dirty="0" smtClean="0">
                <a:solidFill>
                  <a:schemeClr val="tx1"/>
                </a:solidFill>
                <a:latin typeface="+mn-ea"/>
                <a:ea typeface="+mn-ea"/>
              </a:rPr>
              <a:t>を定期点検</a:t>
            </a:r>
            <a:r>
              <a:rPr lang="ja-JP" altLang="en-US" sz="1662" b="0" dirty="0">
                <a:solidFill>
                  <a:schemeClr val="tx1"/>
                </a:solidFill>
                <a:latin typeface="+mn-ea"/>
                <a:ea typeface="+mn-ea"/>
              </a:rPr>
              <a:t>調査</a:t>
            </a:r>
            <a:r>
              <a:rPr lang="ja-JP" altLang="en-US" sz="1662" b="0" dirty="0" smtClean="0">
                <a:solidFill>
                  <a:schemeClr val="tx1"/>
                </a:solidFill>
                <a:latin typeface="+mn-ea"/>
                <a:ea typeface="+mn-ea"/>
              </a:rPr>
              <a:t>日まで</a:t>
            </a:r>
            <a:r>
              <a:rPr lang="ja-JP" altLang="en-US" sz="1662" b="0" dirty="0">
                <a:solidFill>
                  <a:schemeClr val="tx1"/>
                </a:solidFill>
                <a:latin typeface="+mn-ea"/>
                <a:ea typeface="+mn-ea"/>
              </a:rPr>
              <a:t>に事前に確認しておく必要がある</a:t>
            </a:r>
            <a:r>
              <a:rPr lang="ja-JP" altLang="en-US" sz="1662" b="0" dirty="0" smtClean="0">
                <a:solidFill>
                  <a:schemeClr val="tx1"/>
                </a:solidFill>
                <a:latin typeface="+mn-ea"/>
                <a:ea typeface="+mn-ea"/>
              </a:rPr>
              <a:t>。</a:t>
            </a:r>
            <a:endParaRPr lang="en-US" altLang="ja-JP" sz="1662" b="0" dirty="0" smtClean="0">
              <a:solidFill>
                <a:schemeClr val="tx1"/>
              </a:solidFill>
              <a:latin typeface="+mn-ea"/>
              <a:ea typeface="+mn-ea"/>
            </a:endParaRPr>
          </a:p>
          <a:p>
            <a:endParaRPr lang="en-US" altLang="ja-JP" sz="1662" b="0" dirty="0">
              <a:solidFill>
                <a:srgbClr val="FF0000"/>
              </a:solidFill>
              <a:latin typeface="+mn-ea"/>
              <a:ea typeface="+mn-ea"/>
            </a:endParaRPr>
          </a:p>
          <a:p>
            <a:endParaRPr lang="en-US" altLang="ja-JP" sz="1662" b="0" dirty="0" smtClean="0">
              <a:solidFill>
                <a:srgbClr val="FF0000"/>
              </a:solidFill>
              <a:latin typeface="+mn-ea"/>
              <a:ea typeface="+mn-ea"/>
            </a:endParaRPr>
          </a:p>
          <a:p>
            <a:endParaRPr lang="en-US" altLang="ja-JP" sz="1662" b="0" dirty="0">
              <a:solidFill>
                <a:srgbClr val="FF0000"/>
              </a:solidFill>
              <a:latin typeface="+mn-ea"/>
              <a:ea typeface="+mn-ea"/>
            </a:endParaRPr>
          </a:p>
          <a:p>
            <a:endParaRPr lang="en-US" altLang="ja-JP" sz="1662" b="0" dirty="0" smtClean="0">
              <a:solidFill>
                <a:srgbClr val="FF0000"/>
              </a:solidFill>
              <a:latin typeface="+mn-ea"/>
              <a:ea typeface="+mn-ea"/>
            </a:endParaRPr>
          </a:p>
          <a:p>
            <a:endParaRPr lang="en-US" altLang="ja-JP" sz="1662" b="0" dirty="0">
              <a:solidFill>
                <a:srgbClr val="FF0000"/>
              </a:solidFill>
              <a:latin typeface="+mn-ea"/>
              <a:ea typeface="+mn-ea"/>
            </a:endParaRPr>
          </a:p>
          <a:p>
            <a:endParaRPr lang="en-US" altLang="ja-JP" sz="1662" b="0" dirty="0" smtClean="0">
              <a:solidFill>
                <a:srgbClr val="FF0000"/>
              </a:solidFill>
              <a:latin typeface="+mn-ea"/>
              <a:ea typeface="+mn-ea"/>
            </a:endParaRPr>
          </a:p>
          <a:p>
            <a:endParaRPr lang="en-US" altLang="ja-JP" sz="1662" b="0" dirty="0">
              <a:solidFill>
                <a:srgbClr val="FF0000"/>
              </a:solidFill>
              <a:latin typeface="+mn-ea"/>
              <a:ea typeface="+mn-ea"/>
            </a:endParaRPr>
          </a:p>
          <a:p>
            <a:endParaRPr lang="en-US" altLang="ja-JP" sz="1662" b="0" dirty="0" smtClean="0">
              <a:solidFill>
                <a:srgbClr val="FF0000"/>
              </a:solidFill>
              <a:latin typeface="+mn-ea"/>
              <a:ea typeface="+mn-ea"/>
            </a:endParaRPr>
          </a:p>
          <a:p>
            <a:endParaRPr lang="en-US" altLang="ja-JP" sz="1662" b="0" dirty="0" smtClean="0">
              <a:solidFill>
                <a:srgbClr val="FF0000"/>
              </a:solidFill>
              <a:latin typeface="+mn-ea"/>
              <a:ea typeface="+mn-ea"/>
            </a:endParaRPr>
          </a:p>
          <a:p>
            <a:endParaRPr lang="en-US" altLang="ja-JP" sz="1662" b="0" dirty="0" smtClean="0">
              <a:solidFill>
                <a:srgbClr val="FF0000"/>
              </a:solidFill>
              <a:latin typeface="+mn-ea"/>
              <a:ea typeface="+mn-ea"/>
            </a:endParaRPr>
          </a:p>
          <a:p>
            <a:r>
              <a:rPr lang="ja-JP" altLang="en-US" sz="1662" b="0" dirty="0" smtClean="0">
                <a:solidFill>
                  <a:schemeClr val="tx1"/>
                </a:solidFill>
                <a:latin typeface="+mn-ea"/>
                <a:ea typeface="+mn-ea"/>
              </a:rPr>
              <a:t>その</a:t>
            </a:r>
            <a:r>
              <a:rPr lang="ja-JP" altLang="en-US" sz="1662" b="0" dirty="0">
                <a:solidFill>
                  <a:schemeClr val="tx1"/>
                </a:solidFill>
                <a:latin typeface="+mn-ea"/>
                <a:ea typeface="+mn-ea"/>
              </a:rPr>
              <a:t>確認方法は、実測による場合と算定による場合の２種類がある</a:t>
            </a:r>
            <a:r>
              <a:rPr lang="ja-JP" altLang="en-US" sz="1662" b="0" dirty="0" smtClean="0">
                <a:solidFill>
                  <a:schemeClr val="tx1"/>
                </a:solidFill>
                <a:latin typeface="+mn-ea"/>
                <a:ea typeface="+mn-ea"/>
              </a:rPr>
              <a:t>。なお記録保存方法は別途解説。</a:t>
            </a:r>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r>
              <a:rPr lang="en-US" altLang="ja-JP" sz="1662" b="0" dirty="0" smtClean="0">
                <a:solidFill>
                  <a:srgbClr val="0070C0"/>
                </a:solidFill>
                <a:latin typeface="+mn-ea"/>
                <a:ea typeface="+mn-ea"/>
              </a:rPr>
              <a:t>【</a:t>
            </a:r>
            <a:r>
              <a:rPr lang="ja-JP" altLang="en-US" sz="1662" b="0" dirty="0">
                <a:solidFill>
                  <a:srgbClr val="0070C0"/>
                </a:solidFill>
                <a:latin typeface="+mn-ea"/>
                <a:ea typeface="+mn-ea"/>
              </a:rPr>
              <a:t>実測による場合</a:t>
            </a:r>
            <a:r>
              <a:rPr lang="en-US" altLang="ja-JP" sz="1662" b="0" dirty="0">
                <a:solidFill>
                  <a:srgbClr val="0070C0"/>
                </a:solidFill>
                <a:latin typeface="+mn-ea"/>
                <a:ea typeface="+mn-ea"/>
              </a:rPr>
              <a:t>】</a:t>
            </a:r>
          </a:p>
          <a:p>
            <a:r>
              <a:rPr lang="ja-JP" altLang="en-US" sz="1662" b="0" dirty="0" smtClean="0">
                <a:solidFill>
                  <a:schemeClr val="tx1"/>
                </a:solidFill>
                <a:latin typeface="+mn-ea"/>
                <a:ea typeface="+mn-ea"/>
              </a:rPr>
              <a:t>点検調査時点に</a:t>
            </a:r>
            <a:r>
              <a:rPr lang="ja-JP" altLang="en-US" sz="1662" b="0" dirty="0">
                <a:solidFill>
                  <a:schemeClr val="tx1"/>
                </a:solidFill>
                <a:latin typeface="+mn-ea"/>
                <a:ea typeface="+mn-ea"/>
              </a:rPr>
              <a:t>おける配管・燃焼器等の設備による実測及び燃焼状態の確認記録があればよい。</a:t>
            </a:r>
          </a:p>
          <a:p>
            <a:r>
              <a:rPr lang="ja-JP" altLang="en-US" sz="1662" b="0" dirty="0">
                <a:solidFill>
                  <a:schemeClr val="tx1"/>
                </a:solidFill>
                <a:latin typeface="+mn-ea"/>
                <a:ea typeface="+mn-ea"/>
              </a:rPr>
              <a:t>例えば、供給開始時点検</a:t>
            </a:r>
            <a:r>
              <a:rPr lang="ja-JP" altLang="en-US" sz="1662" b="0" dirty="0" smtClean="0">
                <a:solidFill>
                  <a:schemeClr val="tx1"/>
                </a:solidFill>
                <a:latin typeface="+mn-ea"/>
                <a:ea typeface="+mn-ea"/>
              </a:rPr>
              <a:t>調査や</a:t>
            </a:r>
            <a:r>
              <a:rPr lang="ja-JP" altLang="en-US" sz="1662" b="0" dirty="0">
                <a:solidFill>
                  <a:schemeClr val="tx1"/>
                </a:solidFill>
                <a:latin typeface="+mn-ea"/>
                <a:ea typeface="+mn-ea"/>
              </a:rPr>
              <a:t>前回の定期点検調査で、調整圧力と</a:t>
            </a:r>
            <a:r>
              <a:rPr lang="ja-JP" altLang="en-US" sz="1662" b="0" dirty="0" smtClean="0">
                <a:solidFill>
                  <a:schemeClr val="tx1"/>
                </a:solidFill>
                <a:latin typeface="+mn-ea"/>
                <a:ea typeface="+mn-ea"/>
              </a:rPr>
              <a:t>燃焼器入口圧力</a:t>
            </a:r>
            <a:r>
              <a:rPr lang="ja-JP" altLang="en-US" sz="1662" b="0" dirty="0">
                <a:solidFill>
                  <a:schemeClr val="tx1"/>
                </a:solidFill>
                <a:latin typeface="+mn-ea"/>
                <a:ea typeface="+mn-ea"/>
              </a:rPr>
              <a:t>を</a:t>
            </a:r>
            <a:r>
              <a:rPr lang="ja-JP" altLang="en-US" sz="1662" b="0" dirty="0" smtClean="0">
                <a:solidFill>
                  <a:schemeClr val="tx1"/>
                </a:solidFill>
                <a:latin typeface="+mn-ea"/>
                <a:ea typeface="+mn-ea"/>
              </a:rPr>
              <a:t>測定した記録</a:t>
            </a:r>
            <a:r>
              <a:rPr lang="ja-JP" altLang="en-US" sz="1662" b="0" dirty="0">
                <a:solidFill>
                  <a:schemeClr val="tx1"/>
                </a:solidFill>
                <a:latin typeface="+mn-ea"/>
                <a:ea typeface="+mn-ea"/>
              </a:rPr>
              <a:t>をもって、差圧記録</a:t>
            </a:r>
            <a:r>
              <a:rPr lang="ja-JP" altLang="en-US" sz="1662" b="0" dirty="0" smtClean="0">
                <a:solidFill>
                  <a:schemeClr val="tx1"/>
                </a:solidFill>
                <a:latin typeface="+mn-ea"/>
                <a:ea typeface="+mn-ea"/>
              </a:rPr>
              <a:t>とし、次回点検調査時は代替え措置を利用することができる。</a:t>
            </a:r>
            <a:endParaRPr lang="en-US" altLang="ja-JP" sz="1662" b="0" dirty="0" smtClean="0">
              <a:solidFill>
                <a:schemeClr val="tx1"/>
              </a:solidFill>
              <a:latin typeface="+mn-ea"/>
              <a:ea typeface="+mn-ea"/>
            </a:endParaRPr>
          </a:p>
          <a:p>
            <a:r>
              <a:rPr lang="ja-JP" altLang="en-US" sz="1662" b="0" dirty="0" smtClean="0">
                <a:solidFill>
                  <a:schemeClr val="tx1"/>
                </a:solidFill>
                <a:latin typeface="+mn-ea"/>
                <a:ea typeface="+mn-ea"/>
              </a:rPr>
              <a:t>ただし、測定</a:t>
            </a:r>
            <a:r>
              <a:rPr lang="ja-JP" altLang="en-US" sz="1662" b="0" dirty="0">
                <a:solidFill>
                  <a:schemeClr val="tx1"/>
                </a:solidFill>
                <a:latin typeface="+mn-ea"/>
                <a:ea typeface="+mn-ea"/>
              </a:rPr>
              <a:t>時</a:t>
            </a:r>
            <a:r>
              <a:rPr lang="ja-JP" altLang="en-US" sz="1662" b="0" dirty="0" smtClean="0">
                <a:solidFill>
                  <a:schemeClr val="tx1"/>
                </a:solidFill>
                <a:latin typeface="+mn-ea"/>
                <a:ea typeface="+mn-ea"/>
              </a:rPr>
              <a:t>と配管が延長されていたり、同一のものではない燃焼器等が入替等、圧力</a:t>
            </a:r>
            <a:r>
              <a:rPr lang="ja-JP" altLang="en-US" sz="1662" b="0" dirty="0">
                <a:solidFill>
                  <a:schemeClr val="tx1"/>
                </a:solidFill>
                <a:latin typeface="+mn-ea"/>
                <a:ea typeface="+mn-ea"/>
              </a:rPr>
              <a:t>損失が増大している要因が</a:t>
            </a:r>
            <a:r>
              <a:rPr lang="ja-JP" altLang="en-US" sz="1662" b="0" dirty="0" smtClean="0">
                <a:solidFill>
                  <a:schemeClr val="tx1"/>
                </a:solidFill>
                <a:latin typeface="+mn-ea"/>
                <a:ea typeface="+mn-ea"/>
              </a:rPr>
              <a:t>あれば前回の記録は活用不可で</a:t>
            </a:r>
            <a:r>
              <a:rPr lang="ja-JP" altLang="en-US" sz="1662" b="0" dirty="0">
                <a:solidFill>
                  <a:schemeClr val="tx1"/>
                </a:solidFill>
                <a:latin typeface="+mn-ea"/>
                <a:ea typeface="+mn-ea"/>
              </a:rPr>
              <a:t>あり</a:t>
            </a:r>
            <a:r>
              <a:rPr lang="ja-JP" altLang="en-US" sz="1662" b="0" dirty="0" smtClean="0">
                <a:solidFill>
                  <a:schemeClr val="tx1"/>
                </a:solidFill>
                <a:latin typeface="+mn-ea"/>
                <a:ea typeface="+mn-ea"/>
              </a:rPr>
              <a:t>、そのような場合は、設備変更後の圧力測定及び記録の保存が必要となる。</a:t>
            </a:r>
            <a:endParaRPr lang="en-US" altLang="ja-JP" sz="1662" b="0" dirty="0" smtClean="0">
              <a:solidFill>
                <a:schemeClr val="tx1"/>
              </a:solidFill>
              <a:latin typeface="+mn-ea"/>
              <a:ea typeface="+mn-ea"/>
            </a:endParaRPr>
          </a:p>
          <a:p>
            <a:endParaRPr lang="en-US" altLang="ja-JP" sz="1662" b="0" dirty="0" smtClean="0">
              <a:solidFill>
                <a:schemeClr val="tx1"/>
              </a:solidFill>
              <a:latin typeface="+mn-ea"/>
              <a:ea typeface="+mn-ea"/>
            </a:endParaRPr>
          </a:p>
          <a:p>
            <a:r>
              <a:rPr lang="en-US" altLang="ja-JP" sz="1662" b="0" dirty="0" smtClean="0">
                <a:solidFill>
                  <a:srgbClr val="0070C0"/>
                </a:solidFill>
                <a:latin typeface="+mn-ea"/>
                <a:ea typeface="+mn-ea"/>
              </a:rPr>
              <a:t>【</a:t>
            </a:r>
            <a:r>
              <a:rPr lang="ja-JP" altLang="en-US" sz="1662" b="0" dirty="0">
                <a:solidFill>
                  <a:srgbClr val="0070C0"/>
                </a:solidFill>
                <a:latin typeface="+mn-ea"/>
                <a:ea typeface="+mn-ea"/>
              </a:rPr>
              <a:t>算定による場合</a:t>
            </a:r>
            <a:r>
              <a:rPr lang="en-US" altLang="ja-JP" sz="1662" b="0" dirty="0">
                <a:solidFill>
                  <a:srgbClr val="0070C0"/>
                </a:solidFill>
                <a:latin typeface="+mn-ea"/>
                <a:ea typeface="+mn-ea"/>
              </a:rPr>
              <a:t>】</a:t>
            </a:r>
          </a:p>
          <a:p>
            <a:r>
              <a:rPr lang="ja-JP" altLang="en-US" sz="1662" b="0" dirty="0" smtClean="0">
                <a:solidFill>
                  <a:schemeClr val="tx1"/>
                </a:solidFill>
                <a:latin typeface="+mn-ea"/>
                <a:ea typeface="+mn-ea"/>
              </a:rPr>
              <a:t>算定においても、点検調査時点における設備に対する算定の記録が必要。算定方法は別途解説。</a:t>
            </a:r>
            <a:endParaRPr lang="ja-JP" altLang="en-US" sz="1662" b="0" dirty="0">
              <a:solidFill>
                <a:schemeClr val="tx1"/>
              </a:solidFill>
              <a:latin typeface="+mn-ea"/>
              <a:ea typeface="+mn-ea"/>
            </a:endParaRPr>
          </a:p>
        </p:txBody>
      </p:sp>
      <p:pic>
        <p:nvPicPr>
          <p:cNvPr id="8" name="図 7"/>
          <p:cNvPicPr>
            <a:picLocks noChangeAspect="1"/>
          </p:cNvPicPr>
          <p:nvPr/>
        </p:nvPicPr>
        <p:blipFill>
          <a:blip r:embed="rId2"/>
          <a:stretch>
            <a:fillRect/>
          </a:stretch>
        </p:blipFill>
        <p:spPr>
          <a:xfrm>
            <a:off x="2471212" y="1285040"/>
            <a:ext cx="4185235" cy="1910742"/>
          </a:xfrm>
          <a:prstGeom prst="rect">
            <a:avLst/>
          </a:prstGeom>
        </p:spPr>
      </p:pic>
    </p:spTree>
    <p:extLst>
      <p:ext uri="{BB962C8B-B14F-4D97-AF65-F5344CB8AC3E}">
        <p14:creationId xmlns:p14="http://schemas.microsoft.com/office/powerpoint/2010/main" val="2525750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11</a:t>
            </a:fld>
            <a:endParaRPr kumimoji="1" lang="ja-JP" altLang="en-US" sz="2800" dirty="0"/>
          </a:p>
        </p:txBody>
      </p:sp>
      <p:sp>
        <p:nvSpPr>
          <p:cNvPr id="9" name="正方形/長方形 8"/>
          <p:cNvSpPr/>
          <p:nvPr/>
        </p:nvSpPr>
        <p:spPr bwMode="white">
          <a:xfrm>
            <a:off x="174976" y="294251"/>
            <a:ext cx="8773898" cy="4696286"/>
          </a:xfrm>
          <a:prstGeom prst="rect">
            <a:avLst/>
          </a:prstGeom>
          <a:solidFill>
            <a:schemeClr val="bg1"/>
          </a:solidFill>
        </p:spPr>
        <p:txBody>
          <a:bodyPr wrap="square">
            <a:spAutoFit/>
          </a:bodyPr>
          <a:lstStyle/>
          <a:p>
            <a:endParaRPr lang="en-US" altLang="ja-JP" sz="1662" dirty="0" smtClean="0">
              <a:solidFill>
                <a:srgbClr val="0070C0"/>
              </a:solidFill>
              <a:latin typeface="+mn-ea"/>
            </a:endParaRPr>
          </a:p>
          <a:p>
            <a:r>
              <a:rPr lang="ja-JP" altLang="en-US" sz="1662" dirty="0">
                <a:latin typeface="+mn-ea"/>
              </a:rPr>
              <a:t>高圧ガス保安協会基準 </a:t>
            </a:r>
            <a:r>
              <a:rPr lang="en-US" altLang="ja-JP" sz="1662" dirty="0">
                <a:latin typeface="+mn-ea"/>
              </a:rPr>
              <a:t>KHKS0738 </a:t>
            </a:r>
            <a:r>
              <a:rPr lang="ja-JP" altLang="en-US" sz="1662" dirty="0">
                <a:latin typeface="+mn-ea"/>
              </a:rPr>
              <a:t>設計編等に基づいて燃焼器の最大ガス流量を流した時の圧力差を算出する。</a:t>
            </a:r>
            <a:endParaRPr lang="en-US" altLang="ja-JP" sz="1662" dirty="0">
              <a:solidFill>
                <a:srgbClr val="0070C0"/>
              </a:solidFill>
              <a:latin typeface="+mn-ea"/>
            </a:endParaRPr>
          </a:p>
          <a:p>
            <a:endParaRPr lang="en-US" altLang="ja-JP" sz="1662" dirty="0" smtClean="0">
              <a:solidFill>
                <a:srgbClr val="0070C0"/>
              </a:solidFill>
              <a:latin typeface="+mn-ea"/>
            </a:endParaRPr>
          </a:p>
          <a:p>
            <a:r>
              <a:rPr lang="ja-JP" altLang="en-US" sz="1662" dirty="0" smtClean="0">
                <a:solidFill>
                  <a:srgbClr val="0070C0"/>
                </a:solidFill>
                <a:latin typeface="+mn-ea"/>
              </a:rPr>
              <a:t>①</a:t>
            </a:r>
            <a:r>
              <a:rPr lang="ja-JP" altLang="en-US" sz="1662" dirty="0">
                <a:solidFill>
                  <a:srgbClr val="0070C0"/>
                </a:solidFill>
                <a:latin typeface="+mn-ea"/>
              </a:rPr>
              <a:t>「高圧ガス保安協会基準</a:t>
            </a:r>
            <a:r>
              <a:rPr lang="en-US" altLang="ja-JP" sz="1662" dirty="0">
                <a:solidFill>
                  <a:srgbClr val="0070C0"/>
                </a:solidFill>
                <a:latin typeface="+mn-ea"/>
              </a:rPr>
              <a:t>KHKS0738Ⅱ. </a:t>
            </a:r>
            <a:r>
              <a:rPr lang="ja-JP" altLang="en-US" sz="1662" dirty="0">
                <a:solidFill>
                  <a:srgbClr val="0070C0"/>
                </a:solidFill>
                <a:latin typeface="+mn-ea"/>
              </a:rPr>
              <a:t>設計編等」記載の計算式を使った</a:t>
            </a:r>
            <a:r>
              <a:rPr lang="ja-JP" altLang="en-US" sz="1662" dirty="0" smtClean="0">
                <a:solidFill>
                  <a:srgbClr val="0070C0"/>
                </a:solidFill>
                <a:latin typeface="+mn-ea"/>
              </a:rPr>
              <a:t>方法の例</a:t>
            </a:r>
            <a:endParaRPr lang="en-US" altLang="ja-JP" sz="1662" dirty="0">
              <a:solidFill>
                <a:srgbClr val="0070C0"/>
              </a:solidFill>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en-US" altLang="ja-JP" sz="1662" dirty="0">
              <a:latin typeface="+mn-ea"/>
            </a:endParaRPr>
          </a:p>
          <a:p>
            <a:endParaRPr lang="ja-JP" altLang="en-US" sz="1662" dirty="0">
              <a:latin typeface="+mn-ea"/>
            </a:endParaRPr>
          </a:p>
          <a:p>
            <a:r>
              <a:rPr lang="ja-JP" altLang="en-US" sz="1662" dirty="0">
                <a:solidFill>
                  <a:srgbClr val="0070C0"/>
                </a:solidFill>
                <a:latin typeface="+mn-ea"/>
              </a:rPr>
              <a:t>②「高圧ガス保安協会基準</a:t>
            </a:r>
            <a:r>
              <a:rPr lang="en-US" altLang="ja-JP" sz="1662" dirty="0">
                <a:solidFill>
                  <a:srgbClr val="0070C0"/>
                </a:solidFill>
                <a:latin typeface="+mn-ea"/>
              </a:rPr>
              <a:t>KHKS0738Ⅱ. </a:t>
            </a:r>
            <a:r>
              <a:rPr lang="ja-JP" altLang="en-US" sz="1662" dirty="0">
                <a:solidFill>
                  <a:srgbClr val="0070C0"/>
                </a:solidFill>
                <a:latin typeface="+mn-ea"/>
              </a:rPr>
              <a:t>設計編等」記載の圧力損失早見表を使った方法</a:t>
            </a:r>
          </a:p>
          <a:p>
            <a:endParaRPr lang="en-US" altLang="ja-JP" sz="1662" dirty="0"/>
          </a:p>
          <a:p>
            <a:endParaRPr lang="ja-JP" altLang="en-US" sz="1662" dirty="0"/>
          </a:p>
        </p:txBody>
      </p:sp>
      <p:pic>
        <p:nvPicPr>
          <p:cNvPr id="10" name="図 9"/>
          <p:cNvPicPr>
            <a:picLocks noChangeAspect="1"/>
          </p:cNvPicPr>
          <p:nvPr/>
        </p:nvPicPr>
        <p:blipFill>
          <a:blip r:embed="rId2"/>
          <a:stretch>
            <a:fillRect/>
          </a:stretch>
        </p:blipFill>
        <p:spPr>
          <a:xfrm>
            <a:off x="3089999" y="1600735"/>
            <a:ext cx="2943852" cy="2438840"/>
          </a:xfrm>
          <a:prstGeom prst="rect">
            <a:avLst/>
          </a:prstGeom>
        </p:spPr>
      </p:pic>
      <p:sp>
        <p:nvSpPr>
          <p:cNvPr id="11" name="角丸四角形 10"/>
          <p:cNvSpPr/>
          <p:nvPr/>
        </p:nvSpPr>
        <p:spPr>
          <a:xfrm>
            <a:off x="418724" y="4762499"/>
            <a:ext cx="8286402" cy="9785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62" dirty="0">
                <a:latin typeface="+mn-ea"/>
              </a:rPr>
              <a:t>詳細の計算例等は割愛するが、ＫＨＫＳ</a:t>
            </a:r>
            <a:r>
              <a:rPr lang="en-US" altLang="ja-JP" sz="1662" dirty="0">
                <a:latin typeface="+mn-ea"/>
              </a:rPr>
              <a:t>0738</a:t>
            </a:r>
            <a:r>
              <a:rPr lang="ja-JP" altLang="en-US" sz="1662" dirty="0">
                <a:latin typeface="+mn-ea"/>
              </a:rPr>
              <a:t>（通称青本）以外にも、設備士の試験</a:t>
            </a:r>
            <a:r>
              <a:rPr lang="ja-JP" altLang="en-US" sz="1662" dirty="0" smtClean="0">
                <a:latin typeface="+mn-ea"/>
              </a:rPr>
              <a:t>問題などに例年出題</a:t>
            </a:r>
            <a:r>
              <a:rPr lang="ja-JP" altLang="en-US" sz="1662" dirty="0">
                <a:latin typeface="+mn-ea"/>
              </a:rPr>
              <a:t>されており、設備士の</a:t>
            </a:r>
            <a:r>
              <a:rPr lang="ja-JP" altLang="en-US" sz="1662" dirty="0" smtClean="0">
                <a:latin typeface="+mn-ea"/>
              </a:rPr>
              <a:t>問題集、解説書等も併せて参照</a:t>
            </a:r>
            <a:r>
              <a:rPr lang="ja-JP" altLang="en-US" sz="1662" dirty="0">
                <a:latin typeface="+mn-ea"/>
              </a:rPr>
              <a:t>されたい</a:t>
            </a:r>
            <a:r>
              <a:rPr lang="ja-JP" altLang="en-US" sz="1662" dirty="0" smtClean="0">
                <a:latin typeface="+mn-ea"/>
              </a:rPr>
              <a:t>。</a:t>
            </a:r>
            <a:endParaRPr lang="en-US" altLang="ja-JP" sz="1662" dirty="0">
              <a:latin typeface="+mn-ea"/>
            </a:endParaRPr>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２</a:t>
            </a:r>
            <a:r>
              <a:rPr kumimoji="1" lang="ja-JP" altLang="en-US" dirty="0" smtClean="0">
                <a:solidFill>
                  <a:schemeClr val="bg1"/>
                </a:solidFill>
              </a:rPr>
              <a:t>．配管圧力損失の算定方法</a:t>
            </a:r>
            <a:endParaRPr kumimoji="1" lang="ja-JP" altLang="en-US" dirty="0">
              <a:solidFill>
                <a:schemeClr val="bg1"/>
              </a:solidFill>
            </a:endParaRPr>
          </a:p>
        </p:txBody>
      </p:sp>
    </p:spTree>
    <p:extLst>
      <p:ext uri="{BB962C8B-B14F-4D97-AF65-F5344CB8AC3E}">
        <p14:creationId xmlns:p14="http://schemas.microsoft.com/office/powerpoint/2010/main" val="2384982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12</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kumimoji="1" lang="ja-JP" altLang="en-US" dirty="0" smtClean="0">
                <a:solidFill>
                  <a:schemeClr val="bg1"/>
                </a:solidFill>
              </a:rPr>
              <a:t>３．</a:t>
            </a:r>
            <a:r>
              <a:rPr lang="ja-JP" altLang="en-US" dirty="0" smtClean="0">
                <a:solidFill>
                  <a:schemeClr val="bg1"/>
                </a:solidFill>
              </a:rPr>
              <a:t>ここまでの解説で想定される事業者の悩み</a:t>
            </a:r>
            <a:endParaRPr kumimoji="1" lang="ja-JP" altLang="en-US" dirty="0">
              <a:solidFill>
                <a:schemeClr val="bg1"/>
              </a:solidFill>
            </a:endParaRPr>
          </a:p>
        </p:txBody>
      </p:sp>
      <p:pic>
        <p:nvPicPr>
          <p:cNvPr id="4" name="図 3"/>
          <p:cNvPicPr>
            <a:picLocks noChangeAspect="1"/>
          </p:cNvPicPr>
          <p:nvPr/>
        </p:nvPicPr>
        <p:blipFill>
          <a:blip r:embed="rId2"/>
          <a:stretch>
            <a:fillRect/>
          </a:stretch>
        </p:blipFill>
        <p:spPr>
          <a:xfrm>
            <a:off x="6945691" y="3749055"/>
            <a:ext cx="1658699" cy="2482368"/>
          </a:xfrm>
          <a:prstGeom prst="rect">
            <a:avLst/>
          </a:prstGeom>
        </p:spPr>
      </p:pic>
      <p:pic>
        <p:nvPicPr>
          <p:cNvPr id="12" name="図 11"/>
          <p:cNvPicPr>
            <a:picLocks noChangeAspect="1"/>
          </p:cNvPicPr>
          <p:nvPr/>
        </p:nvPicPr>
        <p:blipFill>
          <a:blip r:embed="rId3"/>
          <a:stretch>
            <a:fillRect/>
          </a:stretch>
        </p:blipFill>
        <p:spPr>
          <a:xfrm>
            <a:off x="359273" y="1147179"/>
            <a:ext cx="1819471" cy="2371323"/>
          </a:xfrm>
          <a:prstGeom prst="rect">
            <a:avLst/>
          </a:prstGeom>
        </p:spPr>
      </p:pic>
      <p:sp>
        <p:nvSpPr>
          <p:cNvPr id="13" name="四角形吹き出し 12"/>
          <p:cNvSpPr/>
          <p:nvPr/>
        </p:nvSpPr>
        <p:spPr>
          <a:xfrm>
            <a:off x="3089613" y="1137473"/>
            <a:ext cx="5621625" cy="1834522"/>
          </a:xfrm>
          <a:prstGeom prst="wedgeRectCallout">
            <a:avLst>
              <a:gd name="adj1" fmla="val -70933"/>
              <a:gd name="adj2" fmla="val -1472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直近の点検調査の実測を記録を活用しようと思うが</a:t>
            </a:r>
            <a:endParaRPr kumimoji="1" lang="en-US" altLang="ja-JP" dirty="0" smtClean="0">
              <a:solidFill>
                <a:schemeClr val="tx1"/>
              </a:solidFill>
            </a:endParaRPr>
          </a:p>
          <a:p>
            <a:pPr algn="ctr"/>
            <a:r>
              <a:rPr kumimoji="1" lang="ja-JP" altLang="en-US" dirty="0" smtClean="0">
                <a:solidFill>
                  <a:schemeClr val="tx1"/>
                </a:solidFill>
              </a:rPr>
              <a:t>配管変更や、燃焼器の増設等があれば使えない・・・。</a:t>
            </a:r>
            <a:endParaRPr kumimoji="1" lang="en-US" altLang="ja-JP" dirty="0" smtClean="0">
              <a:solidFill>
                <a:schemeClr val="tx1"/>
              </a:solidFill>
            </a:endParaRPr>
          </a:p>
        </p:txBody>
      </p:sp>
      <p:sp>
        <p:nvSpPr>
          <p:cNvPr id="14" name="四角形吹き出し 13"/>
          <p:cNvSpPr/>
          <p:nvPr/>
        </p:nvSpPr>
        <p:spPr>
          <a:xfrm>
            <a:off x="977026" y="3915114"/>
            <a:ext cx="5621625" cy="1820668"/>
          </a:xfrm>
          <a:prstGeom prst="wedgeRectCallout">
            <a:avLst>
              <a:gd name="adj1" fmla="val 60343"/>
              <a:gd name="adj2" fmla="val 59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算定による方法の追加されたのはいいが、</a:t>
            </a:r>
            <a:endParaRPr kumimoji="1" lang="en-US" altLang="ja-JP" dirty="0" smtClean="0">
              <a:solidFill>
                <a:schemeClr val="tx1"/>
              </a:solidFill>
            </a:endParaRPr>
          </a:p>
          <a:p>
            <a:pPr algn="ctr"/>
            <a:r>
              <a:rPr kumimoji="1" lang="ja-JP" altLang="en-US" dirty="0" smtClean="0">
                <a:solidFill>
                  <a:schemeClr val="tx1"/>
                </a:solidFill>
              </a:rPr>
              <a:t>算定になれていないので現場で行うには難しい・・・。</a:t>
            </a:r>
            <a:endParaRPr kumimoji="1" lang="en-US" altLang="ja-JP" dirty="0" smtClean="0">
              <a:solidFill>
                <a:schemeClr val="tx1"/>
              </a:solidFill>
            </a:endParaRPr>
          </a:p>
          <a:p>
            <a:pPr algn="ctr"/>
            <a:r>
              <a:rPr kumimoji="1" lang="ja-JP" altLang="en-US" dirty="0" smtClean="0">
                <a:solidFill>
                  <a:schemeClr val="tx1"/>
                </a:solidFill>
              </a:rPr>
              <a:t>また、算定の基礎となる図面も、引継ぎ物件で</a:t>
            </a:r>
            <a:endParaRPr kumimoji="1" lang="en-US" altLang="ja-JP" dirty="0" smtClean="0">
              <a:solidFill>
                <a:schemeClr val="tx1"/>
              </a:solidFill>
            </a:endParaRPr>
          </a:p>
          <a:p>
            <a:pPr algn="ctr"/>
            <a:r>
              <a:rPr kumimoji="1" lang="ja-JP" altLang="en-US" dirty="0" smtClean="0">
                <a:solidFill>
                  <a:schemeClr val="tx1"/>
                </a:solidFill>
              </a:rPr>
              <a:t>精細な図面をもっていない・・・。</a:t>
            </a:r>
            <a:endParaRPr kumimoji="1" lang="en-US" altLang="ja-JP" dirty="0" smtClean="0">
              <a:solidFill>
                <a:schemeClr val="tx1"/>
              </a:solidFill>
            </a:endParaRPr>
          </a:p>
        </p:txBody>
      </p:sp>
    </p:spTree>
    <p:extLst>
      <p:ext uri="{BB962C8B-B14F-4D97-AF65-F5344CB8AC3E}">
        <p14:creationId xmlns:p14="http://schemas.microsoft.com/office/powerpoint/2010/main" val="32285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13</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４</a:t>
            </a:r>
            <a:r>
              <a:rPr kumimoji="1" lang="ja-JP" altLang="en-US" dirty="0" smtClean="0">
                <a:solidFill>
                  <a:schemeClr val="bg1"/>
                </a:solidFill>
              </a:rPr>
              <a:t>．解決策　算定方法の応用</a:t>
            </a:r>
            <a:r>
              <a:rPr lang="ja-JP" altLang="en-US" dirty="0" smtClean="0">
                <a:solidFill>
                  <a:schemeClr val="bg1"/>
                </a:solidFill>
              </a:rPr>
              <a:t>し、</a:t>
            </a:r>
            <a:r>
              <a:rPr kumimoji="1" lang="ja-JP" altLang="en-US" dirty="0" smtClean="0">
                <a:solidFill>
                  <a:schemeClr val="bg1"/>
                </a:solidFill>
              </a:rPr>
              <a:t>逆算により許容配管延長を予め整理する方法</a:t>
            </a:r>
            <a:endParaRPr kumimoji="1" lang="ja-JP" altLang="en-US" dirty="0">
              <a:solidFill>
                <a:schemeClr val="bg1"/>
              </a:solidFill>
            </a:endParaRPr>
          </a:p>
        </p:txBody>
      </p:sp>
      <p:sp>
        <p:nvSpPr>
          <p:cNvPr id="10" name="タイトル 2"/>
          <p:cNvSpPr txBox="1">
            <a:spLocks/>
          </p:cNvSpPr>
          <p:nvPr/>
        </p:nvSpPr>
        <p:spPr bwMode="white">
          <a:xfrm>
            <a:off x="184845" y="723789"/>
            <a:ext cx="8774310" cy="4984441"/>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200" b="0" dirty="0" smtClean="0">
                <a:solidFill>
                  <a:schemeClr val="tx1"/>
                </a:solidFill>
                <a:latin typeface="+mn-ea"/>
                <a:ea typeface="+mn-ea"/>
              </a:rPr>
              <a:t>【</a:t>
            </a:r>
            <a:r>
              <a:rPr lang="ja-JP" altLang="en-US" sz="2200" b="0" dirty="0" smtClean="0">
                <a:solidFill>
                  <a:schemeClr val="tx1"/>
                </a:solidFill>
                <a:latin typeface="+mn-ea"/>
                <a:ea typeface="+mn-ea"/>
              </a:rPr>
              <a:t>基本的な考え方</a:t>
            </a:r>
            <a:r>
              <a:rPr lang="en-US" altLang="ja-JP" sz="2200" b="0" dirty="0" smtClean="0">
                <a:solidFill>
                  <a:schemeClr val="tx1"/>
                </a:solidFill>
                <a:latin typeface="+mn-ea"/>
                <a:ea typeface="+mn-ea"/>
              </a:rPr>
              <a:t>】</a:t>
            </a:r>
          </a:p>
          <a:p>
            <a:r>
              <a:rPr lang="ja-JP" altLang="en-US" sz="2200" b="0" dirty="0">
                <a:solidFill>
                  <a:schemeClr val="tx1"/>
                </a:solidFill>
                <a:latin typeface="+mn-ea"/>
                <a:ea typeface="+mn-ea"/>
              </a:rPr>
              <a:t>「高圧ガス保安協会基準 </a:t>
            </a:r>
            <a:r>
              <a:rPr lang="en-US" altLang="ja-JP" sz="2200" b="0" dirty="0">
                <a:solidFill>
                  <a:schemeClr val="tx1"/>
                </a:solidFill>
                <a:latin typeface="+mn-ea"/>
                <a:ea typeface="+mn-ea"/>
              </a:rPr>
              <a:t>KHKS0738Ⅱ.</a:t>
            </a:r>
            <a:r>
              <a:rPr lang="ja-JP" altLang="en-US" sz="2200" b="0" dirty="0">
                <a:solidFill>
                  <a:schemeClr val="tx1"/>
                </a:solidFill>
                <a:latin typeface="+mn-ea"/>
                <a:ea typeface="+mn-ea"/>
              </a:rPr>
              <a:t>設計編等」記載の計算式に</a:t>
            </a:r>
            <a:r>
              <a:rPr lang="ja-JP" altLang="en-US" sz="2200" b="0" dirty="0" smtClean="0">
                <a:solidFill>
                  <a:schemeClr val="tx1"/>
                </a:solidFill>
                <a:latin typeface="+mn-ea"/>
                <a:ea typeface="+mn-ea"/>
              </a:rPr>
              <a:t>基づいた算定結果は、全て同じ解となることから、</a:t>
            </a:r>
            <a:r>
              <a:rPr lang="en-US" altLang="ja-JP" sz="2200" b="0" dirty="0" smtClean="0">
                <a:solidFill>
                  <a:schemeClr val="tx1"/>
                </a:solidFill>
                <a:latin typeface="+mn-ea"/>
                <a:ea typeface="+mn-ea"/>
              </a:rPr>
              <a:t>【</a:t>
            </a:r>
            <a:r>
              <a:rPr lang="ja-JP" altLang="en-US" sz="2200" b="0" dirty="0">
                <a:solidFill>
                  <a:schemeClr val="tx1"/>
                </a:solidFill>
                <a:latin typeface="+mn-ea"/>
                <a:ea typeface="+mn-ea"/>
              </a:rPr>
              <a:t>圧力損失が</a:t>
            </a:r>
            <a:r>
              <a:rPr lang="en-US" altLang="ja-JP" sz="2200" b="0" dirty="0">
                <a:solidFill>
                  <a:schemeClr val="tx1"/>
                </a:solidFill>
                <a:latin typeface="+mn-ea"/>
                <a:ea typeface="+mn-ea"/>
              </a:rPr>
              <a:t>0.3kPa</a:t>
            </a:r>
            <a:r>
              <a:rPr lang="ja-JP" altLang="en-US" sz="2200" b="0" dirty="0" smtClean="0">
                <a:solidFill>
                  <a:schemeClr val="tx1"/>
                </a:solidFill>
                <a:latin typeface="+mn-ea"/>
                <a:ea typeface="+mn-ea"/>
              </a:rPr>
              <a:t>以内とな</a:t>
            </a:r>
            <a:r>
              <a:rPr lang="ja-JP" altLang="en-US" sz="2200" b="0" dirty="0">
                <a:solidFill>
                  <a:schemeClr val="tx1"/>
                </a:solidFill>
                <a:latin typeface="+mn-ea"/>
                <a:ea typeface="+mn-ea"/>
              </a:rPr>
              <a:t>る</a:t>
            </a:r>
            <a:r>
              <a:rPr lang="ja-JP" altLang="en-US" sz="2200" b="0" dirty="0" smtClean="0">
                <a:solidFill>
                  <a:schemeClr val="tx1"/>
                </a:solidFill>
                <a:latin typeface="+mn-ea"/>
                <a:ea typeface="+mn-ea"/>
              </a:rPr>
              <a:t>配管</a:t>
            </a:r>
            <a:r>
              <a:rPr lang="ja-JP" altLang="en-US" sz="2200" b="0" dirty="0">
                <a:solidFill>
                  <a:schemeClr val="tx1"/>
                </a:solidFill>
                <a:latin typeface="+mn-ea"/>
                <a:ea typeface="+mn-ea"/>
              </a:rPr>
              <a:t>等の延長（ｍ）</a:t>
            </a:r>
            <a:r>
              <a:rPr lang="en-US" altLang="ja-JP" sz="2200" b="0" dirty="0">
                <a:solidFill>
                  <a:schemeClr val="tx1"/>
                </a:solidFill>
                <a:latin typeface="+mn-ea"/>
                <a:ea typeface="+mn-ea"/>
              </a:rPr>
              <a:t>】</a:t>
            </a:r>
            <a:r>
              <a:rPr lang="ja-JP" altLang="en-US" sz="2200" b="0" dirty="0" smtClean="0">
                <a:solidFill>
                  <a:schemeClr val="tx1"/>
                </a:solidFill>
                <a:latin typeface="+mn-ea"/>
                <a:ea typeface="+mn-ea"/>
              </a:rPr>
              <a:t>を事前に求め一覧表等に整理しておくことで、現場の点検調査時に一覧表以下の配管延長であることが明らかであれば、配管圧力</a:t>
            </a:r>
            <a:r>
              <a:rPr lang="en-US" altLang="ja-JP" sz="2200" b="0" dirty="0" smtClean="0">
                <a:solidFill>
                  <a:schemeClr val="tx1"/>
                </a:solidFill>
                <a:latin typeface="+mn-ea"/>
                <a:ea typeface="+mn-ea"/>
              </a:rPr>
              <a:t>0.3kPa</a:t>
            </a:r>
            <a:r>
              <a:rPr lang="ja-JP" altLang="en-US" sz="2200" b="0" dirty="0" smtClean="0">
                <a:solidFill>
                  <a:schemeClr val="tx1"/>
                </a:solidFill>
                <a:latin typeface="+mn-ea"/>
                <a:ea typeface="+mn-ea"/>
              </a:rPr>
              <a:t>以下であることを事前に確認と見做すことができるので、メータ表示の確認による代替え措置の運用が可能になるという</a:t>
            </a:r>
            <a:r>
              <a:rPr lang="ja-JP" altLang="en-US" sz="2200" b="0" dirty="0">
                <a:solidFill>
                  <a:schemeClr val="tx1"/>
                </a:solidFill>
                <a:latin typeface="+mn-ea"/>
                <a:ea typeface="+mn-ea"/>
              </a:rPr>
              <a:t>もの</a:t>
            </a:r>
            <a:r>
              <a:rPr lang="ja-JP" altLang="en-US" sz="2200" b="0" dirty="0" smtClean="0">
                <a:solidFill>
                  <a:schemeClr val="tx1"/>
                </a:solidFill>
                <a:latin typeface="+mn-ea"/>
                <a:ea typeface="+mn-ea"/>
              </a:rPr>
              <a:t>。</a:t>
            </a:r>
            <a:endParaRPr lang="en-US" altLang="ja-JP" sz="2200" b="0" dirty="0" smtClean="0">
              <a:solidFill>
                <a:schemeClr val="tx1"/>
              </a:solidFill>
              <a:latin typeface="+mn-ea"/>
              <a:ea typeface="+mn-ea"/>
            </a:endParaRPr>
          </a:p>
          <a:p>
            <a:endParaRPr lang="en-US" altLang="ja-JP" sz="2200" b="0" dirty="0" smtClean="0">
              <a:solidFill>
                <a:schemeClr val="tx1"/>
              </a:solidFill>
              <a:latin typeface="+mn-ea"/>
              <a:ea typeface="+mn-ea"/>
            </a:endParaRPr>
          </a:p>
          <a:p>
            <a:endParaRPr lang="en-US" altLang="ja-JP" sz="2200" b="0" dirty="0" smtClean="0">
              <a:solidFill>
                <a:schemeClr val="tx1"/>
              </a:solidFill>
              <a:latin typeface="+mn-ea"/>
              <a:ea typeface="+mn-ea"/>
            </a:endParaRPr>
          </a:p>
          <a:p>
            <a:r>
              <a:rPr lang="en-US" altLang="ja-JP" sz="2200" b="0" dirty="0" smtClean="0">
                <a:solidFill>
                  <a:schemeClr val="tx1"/>
                </a:solidFill>
                <a:latin typeface="+mn-ea"/>
                <a:ea typeface="+mn-ea"/>
              </a:rPr>
              <a:t>【</a:t>
            </a:r>
            <a:r>
              <a:rPr lang="ja-JP" altLang="en-US" sz="2200" b="0" dirty="0" smtClean="0">
                <a:solidFill>
                  <a:schemeClr val="tx1"/>
                </a:solidFill>
                <a:latin typeface="+mn-ea"/>
                <a:ea typeface="+mn-ea"/>
              </a:rPr>
              <a:t>一覧表の作成の補助ツール</a:t>
            </a:r>
            <a:r>
              <a:rPr lang="en-US" altLang="ja-JP" sz="2200" b="0" dirty="0" smtClean="0">
                <a:solidFill>
                  <a:schemeClr val="tx1"/>
                </a:solidFill>
                <a:latin typeface="+mn-ea"/>
                <a:ea typeface="+mn-ea"/>
              </a:rPr>
              <a:t>】</a:t>
            </a:r>
            <a:endParaRPr lang="en-US" altLang="ja-JP" sz="2200" b="0" dirty="0">
              <a:solidFill>
                <a:schemeClr val="tx1"/>
              </a:solidFill>
              <a:latin typeface="+mn-ea"/>
              <a:ea typeface="+mn-ea"/>
            </a:endParaRPr>
          </a:p>
          <a:p>
            <a:r>
              <a:rPr lang="ja-JP" altLang="en-US" sz="2200" b="0" dirty="0" smtClean="0">
                <a:solidFill>
                  <a:schemeClr val="tx1"/>
                </a:solidFill>
                <a:latin typeface="+mn-ea"/>
                <a:ea typeface="+mn-ea"/>
              </a:rPr>
              <a:t>・一覧表の作成にあっては、簡易な算定</a:t>
            </a:r>
            <a:r>
              <a:rPr lang="ja-JP" altLang="en-US" sz="2200" b="0" dirty="0">
                <a:solidFill>
                  <a:schemeClr val="tx1"/>
                </a:solidFill>
                <a:latin typeface="+mn-ea"/>
                <a:ea typeface="+mn-ea"/>
              </a:rPr>
              <a:t>を</a:t>
            </a:r>
            <a:r>
              <a:rPr lang="ja-JP" altLang="en-US" sz="2200" b="0" dirty="0" smtClean="0">
                <a:solidFill>
                  <a:schemeClr val="tx1"/>
                </a:solidFill>
                <a:latin typeface="+mn-ea"/>
                <a:ea typeface="+mn-ea"/>
              </a:rPr>
              <a:t>目指した算定補助ツール</a:t>
            </a:r>
            <a:r>
              <a:rPr lang="ja-JP" altLang="en-US" sz="2200" b="0" dirty="0">
                <a:solidFill>
                  <a:schemeClr val="tx1"/>
                </a:solidFill>
                <a:latin typeface="+mn-ea"/>
                <a:ea typeface="+mn-ea"/>
              </a:rPr>
              <a:t>として、「簡易計算ソフト」（エクセルシート）を全国ＬＰガス協会のホームページに</a:t>
            </a:r>
            <a:r>
              <a:rPr lang="ja-JP" altLang="en-US" sz="2200" b="0" dirty="0" smtClean="0">
                <a:solidFill>
                  <a:schemeClr val="tx1"/>
                </a:solidFill>
                <a:latin typeface="+mn-ea"/>
                <a:ea typeface="+mn-ea"/>
              </a:rPr>
              <a:t>掲載（予定）。なお、端数</a:t>
            </a:r>
            <a:r>
              <a:rPr lang="ja-JP" altLang="en-US" sz="2200" b="0" dirty="0">
                <a:solidFill>
                  <a:schemeClr val="tx1"/>
                </a:solidFill>
                <a:latin typeface="+mn-ea"/>
                <a:ea typeface="+mn-ea"/>
              </a:rPr>
              <a:t>の計算などは、全て安全サイドに捉えて厳しく算定結果になっていること</a:t>
            </a:r>
            <a:r>
              <a:rPr lang="ja-JP" altLang="en-US" sz="2200" b="0" dirty="0" smtClean="0">
                <a:solidFill>
                  <a:schemeClr val="tx1"/>
                </a:solidFill>
                <a:latin typeface="+mn-ea"/>
                <a:ea typeface="+mn-ea"/>
              </a:rPr>
              <a:t>、全て</a:t>
            </a:r>
            <a:r>
              <a:rPr lang="ja-JP" altLang="en-US" sz="2200" b="0" dirty="0">
                <a:solidFill>
                  <a:schemeClr val="tx1"/>
                </a:solidFill>
                <a:latin typeface="+mn-ea"/>
                <a:ea typeface="+mn-ea"/>
              </a:rPr>
              <a:t>の配管等の設備に対応したもので</a:t>
            </a:r>
            <a:r>
              <a:rPr lang="ja-JP" altLang="en-US" sz="2200" b="0" dirty="0" smtClean="0">
                <a:solidFill>
                  <a:schemeClr val="tx1"/>
                </a:solidFill>
                <a:latin typeface="+mn-ea"/>
                <a:ea typeface="+mn-ea"/>
              </a:rPr>
              <a:t>はな</a:t>
            </a:r>
            <a:r>
              <a:rPr lang="ja-JP" altLang="en-US" sz="2200" b="0" dirty="0">
                <a:solidFill>
                  <a:schemeClr val="tx1"/>
                </a:solidFill>
                <a:latin typeface="+mn-ea"/>
                <a:ea typeface="+mn-ea"/>
              </a:rPr>
              <a:t>い</a:t>
            </a:r>
            <a:r>
              <a:rPr lang="ja-JP" altLang="en-US" sz="2200" b="0" dirty="0" smtClean="0">
                <a:solidFill>
                  <a:schemeClr val="tx1"/>
                </a:solidFill>
                <a:latin typeface="+mn-ea"/>
                <a:ea typeface="+mn-ea"/>
              </a:rPr>
              <a:t>。</a:t>
            </a:r>
            <a:endParaRPr lang="en-US" altLang="ja-JP" sz="2200" b="0" dirty="0" smtClean="0">
              <a:solidFill>
                <a:schemeClr val="tx1"/>
              </a:solidFill>
              <a:latin typeface="+mn-ea"/>
              <a:ea typeface="+mn-ea"/>
            </a:endParaRPr>
          </a:p>
          <a:p>
            <a:r>
              <a:rPr lang="ja-JP" altLang="en-US" sz="2200" b="0" dirty="0" smtClean="0">
                <a:solidFill>
                  <a:schemeClr val="tx1"/>
                </a:solidFill>
                <a:latin typeface="+mn-ea"/>
                <a:ea typeface="+mn-ea"/>
              </a:rPr>
              <a:t>・簡易計算ソフトに基づく一覧表の策定、およびその運用については、あくまでも例示であり、運用にあっては、各社が法令違反とならないように社内基準等を整備したうえで活用されることが望ましい。</a:t>
            </a:r>
            <a:endParaRPr lang="en-US" altLang="ja-JP" sz="2200" b="0" dirty="0" smtClean="0">
              <a:solidFill>
                <a:schemeClr val="tx1"/>
              </a:solidFill>
              <a:latin typeface="+mn-ea"/>
              <a:ea typeface="+mn-ea"/>
            </a:endParaRPr>
          </a:p>
        </p:txBody>
      </p:sp>
    </p:spTree>
    <p:extLst>
      <p:ext uri="{BB962C8B-B14F-4D97-AF65-F5344CB8AC3E}">
        <p14:creationId xmlns:p14="http://schemas.microsoft.com/office/powerpoint/2010/main" val="3044478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14</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５．</a:t>
            </a:r>
            <a:r>
              <a:rPr lang="ja-JP" altLang="en-US" dirty="0">
                <a:solidFill>
                  <a:schemeClr val="bg1"/>
                </a:solidFill>
              </a:rPr>
              <a:t>「簡易計算ソフト」（エクセルシート</a:t>
            </a:r>
            <a:r>
              <a:rPr lang="ja-JP" altLang="en-US" dirty="0" smtClean="0">
                <a:solidFill>
                  <a:schemeClr val="bg1"/>
                </a:solidFill>
              </a:rPr>
              <a:t>）の解説</a:t>
            </a:r>
            <a:endParaRPr kumimoji="1" lang="ja-JP" altLang="en-US" dirty="0">
              <a:solidFill>
                <a:schemeClr val="bg1"/>
              </a:solidFill>
            </a:endParaRPr>
          </a:p>
        </p:txBody>
      </p:sp>
      <p:sp>
        <p:nvSpPr>
          <p:cNvPr id="10" name="タイトル 2"/>
          <p:cNvSpPr txBox="1">
            <a:spLocks/>
          </p:cNvSpPr>
          <p:nvPr/>
        </p:nvSpPr>
        <p:spPr bwMode="white">
          <a:xfrm>
            <a:off x="184845" y="666265"/>
            <a:ext cx="8774310" cy="2266646"/>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1662" b="0" dirty="0">
                <a:solidFill>
                  <a:schemeClr val="tx1"/>
                </a:solidFill>
                <a:latin typeface="+mn-ea"/>
                <a:ea typeface="+mn-ea"/>
              </a:rPr>
              <a:t>簡易計算ソフトに以上の数字を入力すれば、圧力損失が</a:t>
            </a:r>
            <a:r>
              <a:rPr lang="en-US" altLang="ja-JP" sz="1662" b="0" dirty="0">
                <a:solidFill>
                  <a:schemeClr val="tx1"/>
                </a:solidFill>
                <a:latin typeface="+mn-ea"/>
                <a:ea typeface="+mn-ea"/>
              </a:rPr>
              <a:t>0.3</a:t>
            </a:r>
            <a:r>
              <a:rPr lang="ja-JP" altLang="en-US" sz="1662" b="0" dirty="0">
                <a:solidFill>
                  <a:schemeClr val="tx1"/>
                </a:solidFill>
                <a:latin typeface="+mn-ea"/>
                <a:ea typeface="+mn-ea"/>
              </a:rPr>
              <a:t>ｋＰ</a:t>
            </a:r>
            <a:r>
              <a:rPr lang="en-US" altLang="ja-JP" sz="1662" b="0" dirty="0">
                <a:solidFill>
                  <a:schemeClr val="tx1"/>
                </a:solidFill>
                <a:latin typeface="+mn-ea"/>
                <a:ea typeface="+mn-ea"/>
              </a:rPr>
              <a:t>a</a:t>
            </a:r>
            <a:r>
              <a:rPr lang="ja-JP" altLang="en-US" sz="1662" b="0" dirty="0">
                <a:solidFill>
                  <a:schemeClr val="tx1"/>
                </a:solidFill>
                <a:latin typeface="+mn-ea"/>
                <a:ea typeface="+mn-ea"/>
              </a:rPr>
              <a:t>以下であることある換算配管延長が自動計算される。</a:t>
            </a:r>
            <a:endParaRPr lang="en-US" altLang="ja-JP" sz="1662" b="0" dirty="0" smtClean="0">
              <a:solidFill>
                <a:schemeClr val="tx1"/>
              </a:solidFill>
              <a:latin typeface="+mn-ea"/>
              <a:ea typeface="+mn-ea"/>
            </a:endParaRPr>
          </a:p>
          <a:p>
            <a:endParaRPr lang="en-US" altLang="ja-JP" sz="1662" b="0" dirty="0" smtClean="0">
              <a:solidFill>
                <a:schemeClr val="tx1"/>
              </a:solidFill>
              <a:latin typeface="+mn-ea"/>
              <a:ea typeface="+mn-ea"/>
            </a:endParaRPr>
          </a:p>
          <a:p>
            <a:r>
              <a:rPr lang="en-US" altLang="ja-JP" sz="1662" b="0" dirty="0" smtClean="0">
                <a:solidFill>
                  <a:schemeClr val="tx1"/>
                </a:solidFill>
                <a:latin typeface="+mn-ea"/>
                <a:ea typeface="+mn-ea"/>
              </a:rPr>
              <a:t>【</a:t>
            </a:r>
            <a:r>
              <a:rPr lang="ja-JP" altLang="en-US" sz="1662" b="0" dirty="0" smtClean="0">
                <a:solidFill>
                  <a:schemeClr val="tx1"/>
                </a:solidFill>
                <a:latin typeface="+mn-ea"/>
                <a:ea typeface="+mn-ea"/>
              </a:rPr>
              <a:t>入力</a:t>
            </a:r>
            <a:r>
              <a:rPr lang="ja-JP" altLang="en-US" sz="1662" b="0" dirty="0">
                <a:solidFill>
                  <a:schemeClr val="tx1"/>
                </a:solidFill>
                <a:latin typeface="+mn-ea"/>
                <a:ea typeface="+mn-ea"/>
              </a:rPr>
              <a:t>が必要な</a:t>
            </a:r>
            <a:r>
              <a:rPr lang="ja-JP" altLang="en-US" sz="1662" b="0" dirty="0" smtClean="0">
                <a:solidFill>
                  <a:schemeClr val="tx1"/>
                </a:solidFill>
                <a:latin typeface="+mn-ea"/>
                <a:ea typeface="+mn-ea"/>
              </a:rPr>
              <a:t>項目</a:t>
            </a:r>
            <a:r>
              <a:rPr lang="en-US" altLang="ja-JP" sz="1662" b="0" dirty="0" smtClean="0">
                <a:solidFill>
                  <a:schemeClr val="tx1"/>
                </a:solidFill>
                <a:latin typeface="+mn-ea"/>
                <a:ea typeface="+mn-ea"/>
              </a:rPr>
              <a:t>】</a:t>
            </a:r>
            <a:endParaRPr lang="ja-JP" altLang="en-US" sz="1662" b="0" dirty="0">
              <a:solidFill>
                <a:schemeClr val="tx1"/>
              </a:solidFill>
              <a:latin typeface="+mn-ea"/>
              <a:ea typeface="+mn-ea"/>
            </a:endParaRPr>
          </a:p>
          <a:p>
            <a:r>
              <a:rPr lang="ja-JP" altLang="en-US" sz="1662" b="0" dirty="0" smtClean="0">
                <a:solidFill>
                  <a:schemeClr val="tx1"/>
                </a:solidFill>
                <a:latin typeface="+mn-ea"/>
                <a:ea typeface="+mn-ea"/>
              </a:rPr>
              <a:t>①設置</a:t>
            </a:r>
            <a:r>
              <a:rPr lang="ja-JP" altLang="en-US" sz="1662" b="0" dirty="0">
                <a:solidFill>
                  <a:schemeClr val="tx1"/>
                </a:solidFill>
                <a:latin typeface="+mn-ea"/>
                <a:ea typeface="+mn-ea"/>
              </a:rPr>
              <a:t>されている全ての燃焼器の合計消費量（</a:t>
            </a:r>
            <a:r>
              <a:rPr lang="en-US" altLang="ja-JP" sz="1662" b="0" dirty="0">
                <a:solidFill>
                  <a:schemeClr val="tx1"/>
                </a:solidFill>
                <a:latin typeface="+mn-ea"/>
                <a:ea typeface="+mn-ea"/>
              </a:rPr>
              <a:t>kW</a:t>
            </a:r>
            <a:r>
              <a:rPr lang="ja-JP" altLang="en-US" sz="1662" b="0" dirty="0">
                <a:solidFill>
                  <a:schemeClr val="tx1"/>
                </a:solidFill>
                <a:latin typeface="+mn-ea"/>
                <a:ea typeface="+mn-ea"/>
              </a:rPr>
              <a:t>）</a:t>
            </a:r>
          </a:p>
          <a:p>
            <a:r>
              <a:rPr lang="ja-JP" altLang="en-US" sz="1662" b="0" dirty="0">
                <a:solidFill>
                  <a:schemeClr val="tx1"/>
                </a:solidFill>
                <a:latin typeface="+mn-ea"/>
                <a:ea typeface="+mn-ea"/>
              </a:rPr>
              <a:t>②</a:t>
            </a:r>
            <a:r>
              <a:rPr lang="ja-JP" altLang="en-US" sz="1662" b="0" dirty="0" smtClean="0">
                <a:solidFill>
                  <a:schemeClr val="tx1"/>
                </a:solidFill>
                <a:latin typeface="+mn-ea"/>
                <a:ea typeface="+mn-ea"/>
              </a:rPr>
              <a:t>マイコンメータ</a:t>
            </a:r>
            <a:r>
              <a:rPr lang="ja-JP" altLang="en-US" sz="1662" b="0" dirty="0">
                <a:solidFill>
                  <a:schemeClr val="tx1"/>
                </a:solidFill>
                <a:latin typeface="+mn-ea"/>
                <a:ea typeface="+mn-ea"/>
              </a:rPr>
              <a:t>の種別（膜式または超音波）</a:t>
            </a:r>
          </a:p>
          <a:p>
            <a:r>
              <a:rPr lang="ja-JP" altLang="en-US" sz="1662" b="0" dirty="0">
                <a:solidFill>
                  <a:schemeClr val="tx1"/>
                </a:solidFill>
                <a:latin typeface="+mn-ea"/>
                <a:ea typeface="+mn-ea"/>
              </a:rPr>
              <a:t>③</a:t>
            </a:r>
            <a:r>
              <a:rPr lang="ja-JP" altLang="en-US" sz="1662" b="0" dirty="0" smtClean="0">
                <a:solidFill>
                  <a:schemeClr val="tx1"/>
                </a:solidFill>
                <a:latin typeface="+mn-ea"/>
                <a:ea typeface="+mn-ea"/>
              </a:rPr>
              <a:t>配管径</a:t>
            </a:r>
            <a:r>
              <a:rPr lang="ja-JP" altLang="en-US" sz="1662" b="0" dirty="0">
                <a:solidFill>
                  <a:schemeClr val="tx1"/>
                </a:solidFill>
                <a:latin typeface="+mn-ea"/>
                <a:ea typeface="+mn-ea"/>
              </a:rPr>
              <a:t>（Ａ）（混在している場合は最小のもの）</a:t>
            </a:r>
          </a:p>
          <a:p>
            <a:r>
              <a:rPr lang="ja-JP" altLang="en-US" sz="1662" b="0" dirty="0">
                <a:solidFill>
                  <a:schemeClr val="tx1"/>
                </a:solidFill>
                <a:latin typeface="+mn-ea"/>
                <a:ea typeface="+mn-ea"/>
              </a:rPr>
              <a:t>④</a:t>
            </a:r>
            <a:r>
              <a:rPr lang="ja-JP" altLang="en-US" sz="1662" b="0" dirty="0" smtClean="0">
                <a:solidFill>
                  <a:schemeClr val="tx1"/>
                </a:solidFill>
                <a:latin typeface="+mn-ea"/>
                <a:ea typeface="+mn-ea"/>
              </a:rPr>
              <a:t>調整器</a:t>
            </a:r>
            <a:r>
              <a:rPr lang="ja-JP" altLang="en-US" sz="1662" b="0" dirty="0">
                <a:solidFill>
                  <a:schemeClr val="tx1"/>
                </a:solidFill>
                <a:latin typeface="+mn-ea"/>
                <a:ea typeface="+mn-ea"/>
              </a:rPr>
              <a:t>高さを起点とした立ち上がり配管の延長（ｍ</a:t>
            </a:r>
            <a:r>
              <a:rPr lang="ja-JP" altLang="en-US" sz="1662" b="0" dirty="0" smtClean="0">
                <a:solidFill>
                  <a:schemeClr val="tx1"/>
                </a:solidFill>
                <a:latin typeface="+mn-ea"/>
                <a:ea typeface="+mn-ea"/>
              </a:rPr>
              <a:t>）</a:t>
            </a:r>
            <a:endParaRPr lang="en-US" altLang="ja-JP" sz="1662" b="0" dirty="0" smtClean="0">
              <a:solidFill>
                <a:schemeClr val="tx1"/>
              </a:solidFill>
              <a:latin typeface="+mn-ea"/>
              <a:ea typeface="+mn-ea"/>
            </a:endParaRPr>
          </a:p>
          <a:p>
            <a:endParaRPr lang="ja-JP" altLang="en-US" sz="1662" b="0" dirty="0">
              <a:solidFill>
                <a:schemeClr val="tx1"/>
              </a:solidFill>
              <a:latin typeface="+mn-ea"/>
              <a:ea typeface="+mn-ea"/>
            </a:endParaRPr>
          </a:p>
          <a:p>
            <a:r>
              <a:rPr lang="en-US" altLang="ja-JP" sz="1662" b="0" dirty="0" smtClean="0">
                <a:solidFill>
                  <a:schemeClr val="tx1"/>
                </a:solidFill>
                <a:latin typeface="+mn-ea"/>
                <a:ea typeface="+mn-ea"/>
              </a:rPr>
              <a:t>※</a:t>
            </a:r>
            <a:r>
              <a:rPr lang="ja-JP" altLang="en-US" sz="1662" b="0" dirty="0" smtClean="0">
                <a:solidFill>
                  <a:schemeClr val="tx1"/>
                </a:solidFill>
                <a:latin typeface="+mn-ea"/>
                <a:ea typeface="+mn-ea"/>
              </a:rPr>
              <a:t>算出</a:t>
            </a:r>
            <a:r>
              <a:rPr lang="ja-JP" altLang="en-US" sz="1662" b="0" dirty="0">
                <a:solidFill>
                  <a:schemeClr val="tx1"/>
                </a:solidFill>
                <a:latin typeface="+mn-ea"/>
                <a:ea typeface="+mn-ea"/>
              </a:rPr>
              <a:t>結果である換算配管延長（ｍ）は、バルブ、エルボ、チーズ等の圧力損失は含まれて</a:t>
            </a:r>
            <a:r>
              <a:rPr lang="ja-JP" altLang="en-US" sz="1662" b="0" dirty="0" smtClean="0">
                <a:solidFill>
                  <a:schemeClr val="tx1"/>
                </a:solidFill>
                <a:latin typeface="+mn-ea"/>
                <a:ea typeface="+mn-ea"/>
              </a:rPr>
              <a:t>いない。</a:t>
            </a:r>
          </a:p>
        </p:txBody>
      </p:sp>
      <p:pic>
        <p:nvPicPr>
          <p:cNvPr id="4" name="図 3"/>
          <p:cNvPicPr>
            <a:picLocks noChangeAspect="1"/>
          </p:cNvPicPr>
          <p:nvPr/>
        </p:nvPicPr>
        <p:blipFill>
          <a:blip r:embed="rId2"/>
          <a:stretch>
            <a:fillRect/>
          </a:stretch>
        </p:blipFill>
        <p:spPr>
          <a:xfrm>
            <a:off x="577729" y="3098441"/>
            <a:ext cx="7988542" cy="3426494"/>
          </a:xfrm>
          <a:prstGeom prst="rect">
            <a:avLst/>
          </a:prstGeom>
          <a:ln>
            <a:solidFill>
              <a:schemeClr val="tx1"/>
            </a:solidFill>
          </a:ln>
        </p:spPr>
      </p:pic>
      <p:sp>
        <p:nvSpPr>
          <p:cNvPr id="6" name="正方形/長方形 5"/>
          <p:cNvSpPr/>
          <p:nvPr/>
        </p:nvSpPr>
        <p:spPr>
          <a:xfrm>
            <a:off x="5828144" y="5504880"/>
            <a:ext cx="1893455" cy="63730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簡易計算ソフト</a:t>
            </a:r>
            <a:endParaRPr kumimoji="1" lang="en-US" altLang="ja-JP" dirty="0" smtClean="0"/>
          </a:p>
          <a:p>
            <a:pPr algn="ctr"/>
            <a:r>
              <a:rPr kumimoji="1" lang="ja-JP" altLang="en-US" dirty="0" smtClean="0"/>
              <a:t>イメージ画像</a:t>
            </a:r>
            <a:endParaRPr kumimoji="1" lang="ja-JP" altLang="en-US" dirty="0"/>
          </a:p>
        </p:txBody>
      </p:sp>
      <p:sp>
        <p:nvSpPr>
          <p:cNvPr id="8" name="右矢印 7"/>
          <p:cNvSpPr/>
          <p:nvPr/>
        </p:nvSpPr>
        <p:spPr>
          <a:xfrm>
            <a:off x="5223162" y="1737550"/>
            <a:ext cx="1450109" cy="549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自動計算</a:t>
            </a:r>
            <a:endParaRPr kumimoji="1" lang="ja-JP" altLang="en-US" dirty="0"/>
          </a:p>
        </p:txBody>
      </p:sp>
      <p:sp>
        <p:nvSpPr>
          <p:cNvPr id="11" name="右中かっこ 10"/>
          <p:cNvSpPr/>
          <p:nvPr/>
        </p:nvSpPr>
        <p:spPr>
          <a:xfrm>
            <a:off x="4812145" y="1421177"/>
            <a:ext cx="258619" cy="118223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6764623" y="1699465"/>
            <a:ext cx="2270731" cy="63730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圧力損失</a:t>
            </a:r>
            <a:r>
              <a:rPr kumimoji="1" lang="en-US" altLang="ja-JP" dirty="0" smtClean="0"/>
              <a:t>0.3</a:t>
            </a:r>
            <a:r>
              <a:rPr kumimoji="1" lang="ja-JP" altLang="en-US" dirty="0"/>
              <a:t>ｋＰ</a:t>
            </a:r>
            <a:r>
              <a:rPr kumimoji="1" lang="en-US" altLang="ja-JP" dirty="0"/>
              <a:t>a</a:t>
            </a:r>
            <a:r>
              <a:rPr kumimoji="1" lang="ja-JP" altLang="en-US" dirty="0" smtClean="0"/>
              <a:t>以内</a:t>
            </a:r>
            <a:endParaRPr kumimoji="1" lang="en-US" altLang="ja-JP" dirty="0" smtClean="0"/>
          </a:p>
          <a:p>
            <a:pPr algn="ctr"/>
            <a:r>
              <a:rPr kumimoji="1" lang="ja-JP" altLang="en-US" dirty="0" smtClean="0"/>
              <a:t>の許容配管延長（ｍ）</a:t>
            </a:r>
            <a:endParaRPr kumimoji="1" lang="ja-JP" altLang="en-US" dirty="0"/>
          </a:p>
        </p:txBody>
      </p:sp>
    </p:spTree>
    <p:extLst>
      <p:ext uri="{BB962C8B-B14F-4D97-AF65-F5344CB8AC3E}">
        <p14:creationId xmlns:p14="http://schemas.microsoft.com/office/powerpoint/2010/main" val="2062857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15</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６</a:t>
            </a:r>
            <a:r>
              <a:rPr lang="ja-JP" altLang="en-US" dirty="0" smtClean="0">
                <a:solidFill>
                  <a:schemeClr val="bg1"/>
                </a:solidFill>
              </a:rPr>
              <a:t>．</a:t>
            </a:r>
            <a:r>
              <a:rPr lang="ja-JP" altLang="en-US" dirty="0">
                <a:solidFill>
                  <a:schemeClr val="bg1"/>
                </a:solidFill>
              </a:rPr>
              <a:t>「</a:t>
            </a:r>
            <a:r>
              <a:rPr lang="ja-JP" altLang="en-US" dirty="0" smtClean="0">
                <a:solidFill>
                  <a:schemeClr val="bg1"/>
                </a:solidFill>
              </a:rPr>
              <a:t>簡易計算ソフト」を利用して作成した許容配管延長一覧表①</a:t>
            </a:r>
            <a:endParaRPr kumimoji="1" lang="ja-JP" altLang="en-US" dirty="0">
              <a:solidFill>
                <a:schemeClr val="bg1"/>
              </a:solidFill>
            </a:endParaRPr>
          </a:p>
        </p:txBody>
      </p:sp>
      <p:pic>
        <p:nvPicPr>
          <p:cNvPr id="7" name="図 6"/>
          <p:cNvPicPr>
            <a:picLocks noChangeAspect="1"/>
          </p:cNvPicPr>
          <p:nvPr/>
        </p:nvPicPr>
        <p:blipFill>
          <a:blip r:embed="rId2"/>
          <a:stretch>
            <a:fillRect/>
          </a:stretch>
        </p:blipFill>
        <p:spPr>
          <a:xfrm>
            <a:off x="193075" y="951345"/>
            <a:ext cx="8737700" cy="4488873"/>
          </a:xfrm>
          <a:prstGeom prst="rect">
            <a:avLst/>
          </a:prstGeom>
        </p:spPr>
      </p:pic>
    </p:spTree>
    <p:extLst>
      <p:ext uri="{BB962C8B-B14F-4D97-AF65-F5344CB8AC3E}">
        <p14:creationId xmlns:p14="http://schemas.microsoft.com/office/powerpoint/2010/main" val="717560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16</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７．</a:t>
            </a:r>
            <a:r>
              <a:rPr lang="ja-JP" altLang="en-US" dirty="0">
                <a:solidFill>
                  <a:schemeClr val="bg1"/>
                </a:solidFill>
              </a:rPr>
              <a:t>「</a:t>
            </a:r>
            <a:r>
              <a:rPr lang="ja-JP" altLang="en-US" dirty="0" smtClean="0">
                <a:solidFill>
                  <a:schemeClr val="bg1"/>
                </a:solidFill>
              </a:rPr>
              <a:t>簡易計算ソフト」を利用して作成した許容配管延長一覧表②</a:t>
            </a:r>
            <a:endParaRPr kumimoji="1" lang="ja-JP" altLang="en-US" dirty="0">
              <a:solidFill>
                <a:schemeClr val="bg1"/>
              </a:solidFill>
            </a:endParaRPr>
          </a:p>
        </p:txBody>
      </p:sp>
      <p:pic>
        <p:nvPicPr>
          <p:cNvPr id="6" name="図 5"/>
          <p:cNvPicPr>
            <a:picLocks noChangeAspect="1"/>
          </p:cNvPicPr>
          <p:nvPr/>
        </p:nvPicPr>
        <p:blipFill>
          <a:blip r:embed="rId2"/>
          <a:stretch>
            <a:fillRect/>
          </a:stretch>
        </p:blipFill>
        <p:spPr>
          <a:xfrm>
            <a:off x="182009" y="862436"/>
            <a:ext cx="8582569" cy="4415584"/>
          </a:xfrm>
          <a:prstGeom prst="rect">
            <a:avLst/>
          </a:prstGeom>
        </p:spPr>
      </p:pic>
    </p:spTree>
    <p:extLst>
      <p:ext uri="{BB962C8B-B14F-4D97-AF65-F5344CB8AC3E}">
        <p14:creationId xmlns:p14="http://schemas.microsoft.com/office/powerpoint/2010/main" val="607513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17</a:t>
            </a:fld>
            <a:endParaRPr kumimoji="1" lang="ja-JP" altLang="en-US" sz="2800" dirty="0"/>
          </a:p>
        </p:txBody>
      </p:sp>
      <p:sp>
        <p:nvSpPr>
          <p:cNvPr id="16" name="タイトル 1"/>
          <p:cNvSpPr>
            <a:spLocks noGrp="1"/>
          </p:cNvSpPr>
          <p:nvPr>
            <p:ph type="title"/>
          </p:nvPr>
        </p:nvSpPr>
        <p:spPr>
          <a:xfrm>
            <a:off x="0" y="144380"/>
            <a:ext cx="9144000" cy="382092"/>
          </a:xfrm>
          <a:solidFill>
            <a:schemeClr val="accent1"/>
          </a:solidFill>
        </p:spPr>
        <p:txBody>
          <a:bodyPr/>
          <a:lstStyle/>
          <a:p>
            <a:r>
              <a:rPr lang="ja-JP" altLang="en-US" dirty="0">
                <a:solidFill>
                  <a:schemeClr val="bg1"/>
                </a:solidFill>
              </a:rPr>
              <a:t>８</a:t>
            </a:r>
            <a:r>
              <a:rPr lang="ja-JP" altLang="en-US" dirty="0" smtClean="0">
                <a:solidFill>
                  <a:schemeClr val="bg1"/>
                </a:solidFill>
              </a:rPr>
              <a:t>．</a:t>
            </a:r>
            <a:r>
              <a:rPr lang="ja-JP" altLang="en-US" dirty="0">
                <a:solidFill>
                  <a:schemeClr val="bg1"/>
                </a:solidFill>
              </a:rPr>
              <a:t>「簡易計算ソフト</a:t>
            </a:r>
            <a:r>
              <a:rPr lang="ja-JP" altLang="en-US" dirty="0" smtClean="0">
                <a:solidFill>
                  <a:schemeClr val="bg1"/>
                </a:solidFill>
              </a:rPr>
              <a:t>」一覧表を使用した点検調査の注意点</a:t>
            </a:r>
            <a:endParaRPr kumimoji="1" lang="ja-JP" altLang="en-US" dirty="0">
              <a:solidFill>
                <a:schemeClr val="bg1"/>
              </a:solidFill>
            </a:endParaRPr>
          </a:p>
        </p:txBody>
      </p:sp>
      <p:sp>
        <p:nvSpPr>
          <p:cNvPr id="10" name="タイトル 2"/>
          <p:cNvSpPr txBox="1">
            <a:spLocks/>
          </p:cNvSpPr>
          <p:nvPr/>
        </p:nvSpPr>
        <p:spPr bwMode="white">
          <a:xfrm>
            <a:off x="184845" y="526472"/>
            <a:ext cx="8774310" cy="5745547"/>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662" b="0" dirty="0" smtClean="0">
                <a:solidFill>
                  <a:schemeClr val="tx1"/>
                </a:solidFill>
                <a:latin typeface="+mn-ea"/>
                <a:ea typeface="+mn-ea"/>
              </a:rPr>
              <a:t>【</a:t>
            </a:r>
            <a:r>
              <a:rPr lang="ja-JP" altLang="en-US" sz="1662" b="0" dirty="0" smtClean="0">
                <a:solidFill>
                  <a:schemeClr val="tx1"/>
                </a:solidFill>
                <a:latin typeface="+mn-ea"/>
                <a:ea typeface="+mn-ea"/>
              </a:rPr>
              <a:t>注意点①</a:t>
            </a:r>
            <a:r>
              <a:rPr lang="en-US" altLang="ja-JP" sz="1662" b="0" dirty="0" smtClean="0">
                <a:solidFill>
                  <a:schemeClr val="tx1"/>
                </a:solidFill>
                <a:latin typeface="+mn-ea"/>
                <a:ea typeface="+mn-ea"/>
              </a:rPr>
              <a:t>】</a:t>
            </a:r>
          </a:p>
          <a:p>
            <a:r>
              <a:rPr lang="ja-JP" altLang="en-US" sz="1662" b="0" dirty="0" smtClean="0">
                <a:solidFill>
                  <a:schemeClr val="tx1"/>
                </a:solidFill>
                <a:latin typeface="+mn-ea"/>
                <a:ea typeface="+mn-ea"/>
              </a:rPr>
              <a:t>簡易計算ソフト及び一覧表</a:t>
            </a:r>
            <a:r>
              <a:rPr lang="ja-JP" altLang="en-US" sz="1662" b="0" dirty="0">
                <a:solidFill>
                  <a:schemeClr val="tx1"/>
                </a:solidFill>
                <a:latin typeface="+mn-ea"/>
                <a:ea typeface="+mn-ea"/>
              </a:rPr>
              <a:t>に記載して</a:t>
            </a:r>
            <a:r>
              <a:rPr lang="ja-JP" altLang="en-US" sz="1662" b="0" dirty="0" smtClean="0">
                <a:solidFill>
                  <a:schemeClr val="tx1"/>
                </a:solidFill>
                <a:latin typeface="+mn-ea"/>
                <a:ea typeface="+mn-ea"/>
              </a:rPr>
              <a:t>いる換算配管</a:t>
            </a:r>
            <a:r>
              <a:rPr lang="ja-JP" altLang="en-US" sz="1662" b="0" dirty="0">
                <a:solidFill>
                  <a:schemeClr val="tx1"/>
                </a:solidFill>
                <a:latin typeface="+mn-ea"/>
                <a:ea typeface="+mn-ea"/>
              </a:rPr>
              <a:t>延長は、配管等が分岐している場合、総延長ではなく、分岐配管の内、最も長い配管と分岐前の配管の</a:t>
            </a:r>
            <a:r>
              <a:rPr lang="ja-JP" altLang="en-US" sz="1662" b="0" dirty="0" smtClean="0">
                <a:solidFill>
                  <a:schemeClr val="tx1"/>
                </a:solidFill>
                <a:latin typeface="+mn-ea"/>
                <a:ea typeface="+mn-ea"/>
              </a:rPr>
              <a:t>延長をさす。</a:t>
            </a:r>
            <a:endParaRPr lang="en-US" altLang="ja-JP" sz="1662" b="0" dirty="0" smtClean="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r>
              <a:rPr lang="en-US" altLang="ja-JP" sz="1662" b="0" dirty="0" smtClean="0">
                <a:solidFill>
                  <a:schemeClr val="tx1"/>
                </a:solidFill>
                <a:latin typeface="+mn-ea"/>
                <a:ea typeface="+mn-ea"/>
              </a:rPr>
              <a:t>【</a:t>
            </a:r>
            <a:r>
              <a:rPr lang="ja-JP" altLang="en-US" sz="1662" b="0" dirty="0" smtClean="0">
                <a:solidFill>
                  <a:schemeClr val="tx1"/>
                </a:solidFill>
                <a:latin typeface="+mn-ea"/>
                <a:ea typeface="+mn-ea"/>
              </a:rPr>
              <a:t>注意点②</a:t>
            </a:r>
            <a:r>
              <a:rPr lang="en-US" altLang="ja-JP" sz="1662" b="0" dirty="0" smtClean="0">
                <a:solidFill>
                  <a:schemeClr val="tx1"/>
                </a:solidFill>
                <a:latin typeface="+mn-ea"/>
                <a:ea typeface="+mn-ea"/>
              </a:rPr>
              <a:t>】</a:t>
            </a:r>
            <a:endParaRPr lang="ja-JP" altLang="en-US" sz="1662" b="0" dirty="0">
              <a:solidFill>
                <a:schemeClr val="tx1"/>
              </a:solidFill>
              <a:latin typeface="+mn-ea"/>
              <a:ea typeface="+mn-ea"/>
            </a:endParaRPr>
          </a:p>
          <a:p>
            <a:r>
              <a:rPr lang="ja-JP" altLang="en-US" sz="1662" b="0" dirty="0" smtClean="0">
                <a:solidFill>
                  <a:schemeClr val="tx1"/>
                </a:solidFill>
                <a:latin typeface="+mn-ea"/>
                <a:ea typeface="+mn-ea"/>
              </a:rPr>
              <a:t>一覧表に記載している換算</a:t>
            </a:r>
            <a:r>
              <a:rPr lang="ja-JP" altLang="en-US" sz="1662" b="0" dirty="0">
                <a:solidFill>
                  <a:schemeClr val="tx1"/>
                </a:solidFill>
                <a:latin typeface="+mn-ea"/>
                <a:ea typeface="+mn-ea"/>
              </a:rPr>
              <a:t>配管延長（ｍ）は、バルブ、エルボ、チーズ等の圧力損失は含まれていないので、それらを長さ換算した値を実際の配管延長に加えた値と比較する必要がある</a:t>
            </a:r>
            <a:r>
              <a:rPr lang="ja-JP" altLang="en-US" sz="1662" b="0" dirty="0" smtClean="0">
                <a:solidFill>
                  <a:schemeClr val="tx1"/>
                </a:solidFill>
                <a:latin typeface="+mn-ea"/>
                <a:ea typeface="+mn-ea"/>
              </a:rPr>
              <a:t>。主</a:t>
            </a:r>
            <a:r>
              <a:rPr lang="ja-JP" altLang="en-US" sz="1662" b="0" dirty="0">
                <a:solidFill>
                  <a:schemeClr val="tx1"/>
                </a:solidFill>
                <a:latin typeface="+mn-ea"/>
                <a:ea typeface="+mn-ea"/>
              </a:rPr>
              <a:t>な部材の換算延長は以下の表を、その他の部材の換算延長の詳細は、「高圧ガス保安協会基準 </a:t>
            </a:r>
            <a:r>
              <a:rPr lang="en-US" altLang="ja-JP" sz="1662" b="0" dirty="0" smtClean="0">
                <a:solidFill>
                  <a:schemeClr val="tx1"/>
                </a:solidFill>
                <a:latin typeface="+mn-ea"/>
                <a:ea typeface="+mn-ea"/>
              </a:rPr>
              <a:t>HKS0738Ⅱ</a:t>
            </a:r>
            <a:r>
              <a:rPr lang="en-US" altLang="ja-JP" sz="1662" b="0" dirty="0">
                <a:solidFill>
                  <a:schemeClr val="tx1"/>
                </a:solidFill>
                <a:latin typeface="+mn-ea"/>
                <a:ea typeface="+mn-ea"/>
              </a:rPr>
              <a:t>.</a:t>
            </a:r>
            <a:r>
              <a:rPr lang="ja-JP" altLang="en-US" sz="1662" b="0" dirty="0">
                <a:solidFill>
                  <a:schemeClr val="tx1"/>
                </a:solidFill>
                <a:latin typeface="+mn-ea"/>
                <a:ea typeface="+mn-ea"/>
              </a:rPr>
              <a:t>設計編等」参照のこと。</a:t>
            </a:r>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endParaRPr lang="en-US" altLang="ja-JP" sz="1662" b="0" dirty="0">
              <a:solidFill>
                <a:schemeClr val="tx1"/>
              </a:solidFill>
              <a:latin typeface="+mn-ea"/>
              <a:ea typeface="+mn-ea"/>
            </a:endParaRPr>
          </a:p>
          <a:p>
            <a:endParaRPr lang="en-US" altLang="ja-JP" sz="1662" b="0" dirty="0" smtClean="0">
              <a:solidFill>
                <a:schemeClr val="tx1"/>
              </a:solidFill>
              <a:latin typeface="+mn-ea"/>
              <a:ea typeface="+mn-ea"/>
            </a:endParaRPr>
          </a:p>
          <a:p>
            <a:r>
              <a:rPr lang="en-US" altLang="ja-JP" sz="1662" b="0" dirty="0" smtClean="0">
                <a:solidFill>
                  <a:schemeClr val="tx1"/>
                </a:solidFill>
                <a:latin typeface="+mn-ea"/>
                <a:ea typeface="+mn-ea"/>
              </a:rPr>
              <a:t>【</a:t>
            </a:r>
            <a:r>
              <a:rPr lang="ja-JP" altLang="en-US" sz="1662" b="0" dirty="0" smtClean="0">
                <a:solidFill>
                  <a:schemeClr val="tx1"/>
                </a:solidFill>
                <a:latin typeface="+mn-ea"/>
                <a:ea typeface="+mn-ea"/>
              </a:rPr>
              <a:t>注意点③</a:t>
            </a:r>
            <a:r>
              <a:rPr lang="en-US" altLang="ja-JP" sz="1662" b="0" dirty="0" smtClean="0">
                <a:solidFill>
                  <a:schemeClr val="tx1"/>
                </a:solidFill>
                <a:latin typeface="+mn-ea"/>
                <a:ea typeface="+mn-ea"/>
              </a:rPr>
              <a:t>】</a:t>
            </a:r>
          </a:p>
          <a:p>
            <a:r>
              <a:rPr lang="ja-JP" altLang="en-US" sz="1662" b="0" dirty="0" smtClean="0">
                <a:solidFill>
                  <a:schemeClr val="tx1"/>
                </a:solidFill>
                <a:latin typeface="+mn-ea"/>
                <a:ea typeface="+mn-ea"/>
              </a:rPr>
              <a:t>一覧表については、あくまでも例示であり、実際の運用に関しては、販売事業者等は立ち入り検査等に際し、点検調査等の記録に関する説明責任があることを踏まえ、社内規定等であらためて一覧表やその運用を整理するなど、適切な運用がなされるように留意すること。</a:t>
            </a:r>
            <a:endParaRPr lang="en-US" altLang="ja-JP" sz="1662" b="0" dirty="0">
              <a:solidFill>
                <a:schemeClr val="tx1"/>
              </a:solidFill>
              <a:latin typeface="+mn-ea"/>
              <a:ea typeface="+mn-ea"/>
            </a:endParaRPr>
          </a:p>
        </p:txBody>
      </p:sp>
      <p:pic>
        <p:nvPicPr>
          <p:cNvPr id="7" name="図 6"/>
          <p:cNvPicPr>
            <a:picLocks noChangeAspect="1"/>
          </p:cNvPicPr>
          <p:nvPr/>
        </p:nvPicPr>
        <p:blipFill>
          <a:blip r:embed="rId2"/>
          <a:stretch>
            <a:fillRect/>
          </a:stretch>
        </p:blipFill>
        <p:spPr>
          <a:xfrm>
            <a:off x="1317162" y="3891756"/>
            <a:ext cx="6672294" cy="1469548"/>
          </a:xfrm>
          <a:prstGeom prst="rect">
            <a:avLst/>
          </a:prstGeom>
        </p:spPr>
      </p:pic>
      <p:pic>
        <p:nvPicPr>
          <p:cNvPr id="14" name="図 13"/>
          <p:cNvPicPr>
            <a:picLocks noChangeAspect="1"/>
          </p:cNvPicPr>
          <p:nvPr/>
        </p:nvPicPr>
        <p:blipFill>
          <a:blip r:embed="rId3"/>
          <a:stretch>
            <a:fillRect/>
          </a:stretch>
        </p:blipFill>
        <p:spPr>
          <a:xfrm>
            <a:off x="4014180" y="1249014"/>
            <a:ext cx="2719128" cy="1530029"/>
          </a:xfrm>
          <a:prstGeom prst="rect">
            <a:avLst/>
          </a:prstGeom>
        </p:spPr>
      </p:pic>
      <p:cxnSp>
        <p:nvCxnSpPr>
          <p:cNvPr id="23" name="直線コネクタ 22"/>
          <p:cNvCxnSpPr/>
          <p:nvPr/>
        </p:nvCxnSpPr>
        <p:spPr>
          <a:xfrm>
            <a:off x="4665202" y="1301967"/>
            <a:ext cx="1864907" cy="102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6530109" y="1301967"/>
            <a:ext cx="0" cy="5684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049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bwMode="white">
          <a:xfrm>
            <a:off x="822960" y="286605"/>
            <a:ext cx="7543800" cy="3528014"/>
          </a:xfrm>
          <a:solidFill>
            <a:schemeClr val="bg1"/>
          </a:solidFill>
        </p:spPr>
        <p:txBody>
          <a:bodyPr/>
          <a:lstStyle/>
          <a:p>
            <a:pPr algn="ctr"/>
            <a:r>
              <a:rPr lang="ja-JP" altLang="en-US" dirty="0"/>
              <a:t>４</a:t>
            </a:r>
            <a:r>
              <a:rPr kumimoji="1" lang="ja-JP" altLang="en-US" dirty="0" smtClean="0"/>
              <a:t>．記録保存の解説</a:t>
            </a:r>
            <a:endParaRPr kumimoji="1" lang="ja-JP" altLang="en-US" dirty="0"/>
          </a:p>
        </p:txBody>
      </p:sp>
    </p:spTree>
    <p:extLst>
      <p:ext uri="{BB962C8B-B14F-4D97-AF65-F5344CB8AC3E}">
        <p14:creationId xmlns:p14="http://schemas.microsoft.com/office/powerpoint/2010/main" val="2425013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19</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１</a:t>
            </a:r>
            <a:r>
              <a:rPr kumimoji="1" lang="ja-JP" altLang="en-US" dirty="0" smtClean="0">
                <a:solidFill>
                  <a:schemeClr val="bg1"/>
                </a:solidFill>
              </a:rPr>
              <a:t>．記録の保存（メータ異常表示の確認関係）</a:t>
            </a:r>
            <a:endParaRPr kumimoji="1" lang="ja-JP" altLang="en-US" dirty="0">
              <a:solidFill>
                <a:schemeClr val="bg1"/>
              </a:solidFill>
            </a:endParaRPr>
          </a:p>
        </p:txBody>
      </p:sp>
      <p:sp>
        <p:nvSpPr>
          <p:cNvPr id="7" name="タイトル 2"/>
          <p:cNvSpPr txBox="1">
            <a:spLocks/>
          </p:cNvSpPr>
          <p:nvPr/>
        </p:nvSpPr>
        <p:spPr bwMode="white">
          <a:xfrm>
            <a:off x="174770" y="660205"/>
            <a:ext cx="8774310" cy="2484078"/>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662" b="0" dirty="0" smtClean="0">
                <a:solidFill>
                  <a:srgbClr val="FF0000"/>
                </a:solidFill>
                <a:latin typeface="+mn-ea"/>
                <a:ea typeface="+mn-ea"/>
              </a:rPr>
              <a:t>(</a:t>
            </a:r>
            <a:r>
              <a:rPr lang="ja-JP" altLang="en-US" sz="1662" b="0" dirty="0" smtClean="0">
                <a:solidFill>
                  <a:srgbClr val="FF0000"/>
                </a:solidFill>
                <a:latin typeface="+mn-ea"/>
                <a:ea typeface="+mn-ea"/>
              </a:rPr>
              <a:t>１</a:t>
            </a:r>
            <a:r>
              <a:rPr lang="en-US" altLang="ja-JP" sz="1662" b="0" dirty="0" smtClean="0">
                <a:solidFill>
                  <a:srgbClr val="FF0000"/>
                </a:solidFill>
                <a:latin typeface="+mn-ea"/>
                <a:ea typeface="+mn-ea"/>
              </a:rPr>
              <a:t>)</a:t>
            </a:r>
            <a:r>
              <a:rPr lang="ja-JP" altLang="en-US" sz="1662" b="0" dirty="0" smtClean="0">
                <a:solidFill>
                  <a:srgbClr val="FF0000"/>
                </a:solidFill>
                <a:latin typeface="+mn-ea"/>
                <a:ea typeface="+mn-ea"/>
              </a:rPr>
              <a:t>マイコンメータの異常警報確認に係る確認結果及び講じた措置内容の記録</a:t>
            </a:r>
            <a:r>
              <a:rPr lang="ja-JP" altLang="en-US" sz="1662" b="0" dirty="0" smtClean="0">
                <a:latin typeface="+mn-ea"/>
                <a:ea typeface="+mn-ea"/>
              </a:rPr>
              <a:t/>
            </a:r>
            <a:br>
              <a:rPr lang="ja-JP" altLang="en-US" sz="1662" b="0" dirty="0" smtClean="0">
                <a:latin typeface="+mn-ea"/>
                <a:ea typeface="+mn-ea"/>
              </a:rPr>
            </a:br>
            <a:r>
              <a:rPr lang="ja-JP" altLang="en-US" sz="1662" b="0" dirty="0" smtClean="0">
                <a:latin typeface="+mn-ea"/>
                <a:ea typeface="+mn-ea"/>
              </a:rPr>
              <a:t/>
            </a:r>
            <a:br>
              <a:rPr lang="ja-JP" altLang="en-US" sz="1662" b="0" dirty="0" smtClean="0">
                <a:latin typeface="+mn-ea"/>
                <a:ea typeface="+mn-ea"/>
              </a:rPr>
            </a:br>
            <a:r>
              <a:rPr lang="ja-JP" altLang="en-US" sz="1662" b="0" dirty="0" smtClean="0">
                <a:solidFill>
                  <a:srgbClr val="0070C0"/>
                </a:solidFill>
                <a:latin typeface="+mn-ea"/>
                <a:ea typeface="+mn-ea"/>
              </a:rPr>
              <a:t>①圧力検知装置（マイコンメータ）の表示確認を行う場合</a:t>
            </a:r>
            <a:r>
              <a:rPr lang="ja-JP" altLang="en-US" sz="1662" b="0" dirty="0" smtClean="0">
                <a:latin typeface="+mn-ea"/>
                <a:ea typeface="+mn-ea"/>
              </a:rPr>
              <a:t/>
            </a:r>
            <a:br>
              <a:rPr lang="ja-JP" altLang="en-US" sz="1662" b="0" dirty="0" smtClean="0">
                <a:latin typeface="+mn-ea"/>
                <a:ea typeface="+mn-ea"/>
              </a:rPr>
            </a:br>
            <a:r>
              <a:rPr lang="ja-JP" altLang="en-US" sz="1662" b="0" dirty="0" smtClean="0">
                <a:latin typeface="+mn-ea"/>
                <a:ea typeface="+mn-ea"/>
              </a:rPr>
              <a:t>容器交換時等供給設備点検や検針時に圧力検知装置（マイコンメータ）の警報表示の有無を </a:t>
            </a:r>
            <a:r>
              <a:rPr lang="en-US" altLang="ja-JP" sz="1662" b="0" dirty="0" smtClean="0">
                <a:latin typeface="+mn-ea"/>
                <a:ea typeface="+mn-ea"/>
              </a:rPr>
              <a:t>2 </a:t>
            </a:r>
            <a:r>
              <a:rPr lang="ja-JP" altLang="en-US" sz="1662" b="0" dirty="0" smtClean="0">
                <a:latin typeface="+mn-ea"/>
                <a:ea typeface="+mn-ea"/>
              </a:rPr>
              <a:t>ヶ月に </a:t>
            </a:r>
            <a:r>
              <a:rPr lang="en-US" altLang="ja-JP" sz="1662" b="0" dirty="0" smtClean="0">
                <a:latin typeface="+mn-ea"/>
                <a:ea typeface="+mn-ea"/>
              </a:rPr>
              <a:t>1 </a:t>
            </a:r>
            <a:r>
              <a:rPr lang="ja-JP" altLang="en-US" sz="1662" b="0" dirty="0" smtClean="0">
                <a:latin typeface="+mn-ea"/>
                <a:ea typeface="+mn-ea"/>
              </a:rPr>
              <a:t>回以上確認（検針票や容器交換時等供給設備点検時の記録などを利用）。</a:t>
            </a:r>
            <a:br>
              <a:rPr lang="ja-JP" altLang="en-US" sz="1662" b="0" dirty="0" smtClean="0">
                <a:latin typeface="+mn-ea"/>
                <a:ea typeface="+mn-ea"/>
              </a:rPr>
            </a:br>
            <a:r>
              <a:rPr lang="ja-JP" altLang="en-US" sz="1662" b="0" dirty="0" smtClean="0">
                <a:latin typeface="+mn-ea"/>
                <a:ea typeface="+mn-ea"/>
              </a:rPr>
              <a:t>表示確認の結果、及び、異常警告表示があった場合は、講じた措置の内容等を記録し、１年以上保管する。</a:t>
            </a:r>
            <a:br>
              <a:rPr lang="ja-JP" altLang="en-US" sz="1662" b="0" dirty="0" smtClean="0">
                <a:latin typeface="+mn-ea"/>
                <a:ea typeface="+mn-ea"/>
              </a:rPr>
            </a:br>
            <a:r>
              <a:rPr lang="ja-JP" altLang="en-US" sz="1662" b="0" dirty="0" smtClean="0">
                <a:latin typeface="+mn-ea"/>
                <a:ea typeface="+mn-ea"/>
              </a:rPr>
              <a:t/>
            </a:r>
            <a:br>
              <a:rPr lang="ja-JP" altLang="en-US" sz="1662" b="0" dirty="0" smtClean="0">
                <a:latin typeface="+mn-ea"/>
                <a:ea typeface="+mn-ea"/>
              </a:rPr>
            </a:br>
            <a:r>
              <a:rPr lang="ja-JP" altLang="en-US" sz="1662" b="0" dirty="0" smtClean="0">
                <a:solidFill>
                  <a:srgbClr val="0070C0"/>
                </a:solidFill>
                <a:latin typeface="+mn-ea"/>
                <a:ea typeface="+mn-ea"/>
              </a:rPr>
              <a:t>②圧力検知装置（マイコンメータ）の圧力異常に係る情報を電話回線等に常時監視（集中監視）する場合</a:t>
            </a:r>
            <a:r>
              <a:rPr lang="ja-JP" altLang="en-US" sz="1662" b="0" dirty="0" smtClean="0">
                <a:latin typeface="+mn-ea"/>
                <a:ea typeface="+mn-ea"/>
              </a:rPr>
              <a:t/>
            </a:r>
            <a:br>
              <a:rPr lang="ja-JP" altLang="en-US" sz="1662" b="0" dirty="0" smtClean="0">
                <a:latin typeface="+mn-ea"/>
                <a:ea typeface="+mn-ea"/>
              </a:rPr>
            </a:br>
            <a:r>
              <a:rPr lang="ja-JP" altLang="en-US" sz="1662" b="0" dirty="0" smtClean="0">
                <a:latin typeface="+mn-ea"/>
                <a:ea typeface="+mn-ea"/>
              </a:rPr>
              <a:t>異常警告表示があった場合は、講じた措置の内容等を記録し、１年以上保管する。</a:t>
            </a:r>
            <a:endParaRPr lang="ja-JP" altLang="en-US" sz="1662" b="0" dirty="0">
              <a:latin typeface="+mn-ea"/>
              <a:ea typeface="+mn-ea"/>
            </a:endParaRPr>
          </a:p>
        </p:txBody>
      </p:sp>
      <p:pic>
        <p:nvPicPr>
          <p:cNvPr id="8" name="図 7"/>
          <p:cNvPicPr>
            <a:picLocks noChangeAspect="1"/>
          </p:cNvPicPr>
          <p:nvPr/>
        </p:nvPicPr>
        <p:blipFill>
          <a:blip r:embed="rId2"/>
          <a:stretch>
            <a:fillRect/>
          </a:stretch>
        </p:blipFill>
        <p:spPr>
          <a:xfrm>
            <a:off x="3612385" y="3720527"/>
            <a:ext cx="1530075" cy="976083"/>
          </a:xfrm>
          <a:prstGeom prst="rect">
            <a:avLst/>
          </a:prstGeom>
        </p:spPr>
      </p:pic>
    </p:spTree>
    <p:extLst>
      <p:ext uri="{BB962C8B-B14F-4D97-AF65-F5344CB8AC3E}">
        <p14:creationId xmlns:p14="http://schemas.microsoft.com/office/powerpoint/2010/main" val="3604671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bwMode="white">
          <a:xfrm>
            <a:off x="822960" y="286604"/>
            <a:ext cx="7543800" cy="4017541"/>
          </a:xfrm>
          <a:solidFill>
            <a:schemeClr val="bg1"/>
          </a:solidFill>
          <a:ln>
            <a:noFill/>
          </a:ln>
        </p:spPr>
        <p:txBody>
          <a:bodyPr/>
          <a:lstStyle/>
          <a:p>
            <a:r>
              <a:rPr kumimoji="1" lang="ja-JP" altLang="en-US" dirty="0" smtClean="0"/>
              <a:t>１．各種圧力</a:t>
            </a:r>
            <a:r>
              <a:rPr lang="ja-JP" altLang="en-US" dirty="0" smtClean="0"/>
              <a:t>及び</a:t>
            </a:r>
            <a:r>
              <a:rPr lang="en-US" altLang="ja-JP" dirty="0" smtClean="0"/>
              <a:t/>
            </a:r>
            <a:br>
              <a:rPr lang="en-US" altLang="ja-JP" dirty="0" smtClean="0"/>
            </a:br>
            <a:r>
              <a:rPr lang="ja-JP" altLang="en-US" dirty="0"/>
              <a:t>　</a:t>
            </a:r>
            <a:r>
              <a:rPr lang="ja-JP" altLang="en-US" dirty="0" smtClean="0"/>
              <a:t>　</a:t>
            </a:r>
            <a:r>
              <a:rPr kumimoji="1" lang="ja-JP" altLang="en-US" dirty="0" smtClean="0"/>
              <a:t>これまでの例示基準の</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解説</a:t>
            </a:r>
            <a:endParaRPr kumimoji="1" lang="ja-JP" altLang="en-US" dirty="0"/>
          </a:p>
        </p:txBody>
      </p:sp>
    </p:spTree>
    <p:extLst>
      <p:ext uri="{BB962C8B-B14F-4D97-AF65-F5344CB8AC3E}">
        <p14:creationId xmlns:p14="http://schemas.microsoft.com/office/powerpoint/2010/main" val="3874351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20</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9004"/>
            <a:ext cx="9144000" cy="517468"/>
          </a:xfrm>
          <a:solidFill>
            <a:schemeClr val="accent1"/>
          </a:solidFill>
        </p:spPr>
        <p:txBody>
          <a:bodyPr/>
          <a:lstStyle/>
          <a:p>
            <a:r>
              <a:rPr lang="ja-JP" altLang="en-US" dirty="0" smtClean="0">
                <a:solidFill>
                  <a:schemeClr val="bg1"/>
                </a:solidFill>
              </a:rPr>
              <a:t>２</a:t>
            </a:r>
            <a:r>
              <a:rPr kumimoji="1" lang="ja-JP" altLang="en-US" dirty="0" smtClean="0">
                <a:solidFill>
                  <a:schemeClr val="bg1"/>
                </a:solidFill>
              </a:rPr>
              <a:t>．記録の保存（配管圧力損失関係）</a:t>
            </a:r>
            <a:endParaRPr kumimoji="1" lang="ja-JP" altLang="en-US" dirty="0">
              <a:solidFill>
                <a:schemeClr val="bg1"/>
              </a:solidFill>
            </a:endParaRPr>
          </a:p>
        </p:txBody>
      </p:sp>
      <p:sp>
        <p:nvSpPr>
          <p:cNvPr id="7" name="タイトル 2"/>
          <p:cNvSpPr txBox="1">
            <a:spLocks/>
          </p:cNvSpPr>
          <p:nvPr/>
        </p:nvSpPr>
        <p:spPr bwMode="white">
          <a:xfrm>
            <a:off x="198168" y="539353"/>
            <a:ext cx="8626754" cy="5962979"/>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662" b="0" dirty="0" smtClean="0">
                <a:solidFill>
                  <a:srgbClr val="FF0000"/>
                </a:solidFill>
                <a:latin typeface="+mn-ea"/>
                <a:ea typeface="+mn-ea"/>
              </a:rPr>
              <a:t>(</a:t>
            </a:r>
            <a:r>
              <a:rPr lang="ja-JP" altLang="en-US" sz="1662" b="0" dirty="0" smtClean="0">
                <a:solidFill>
                  <a:srgbClr val="FF0000"/>
                </a:solidFill>
                <a:latin typeface="+mn-ea"/>
                <a:ea typeface="+mn-ea"/>
              </a:rPr>
              <a:t>２</a:t>
            </a:r>
            <a:r>
              <a:rPr lang="en-US" altLang="ja-JP" sz="1662" b="0" dirty="0" smtClean="0">
                <a:solidFill>
                  <a:srgbClr val="FF0000"/>
                </a:solidFill>
                <a:latin typeface="+mn-ea"/>
                <a:ea typeface="+mn-ea"/>
              </a:rPr>
              <a:t>)</a:t>
            </a:r>
            <a:r>
              <a:rPr lang="ja-JP" altLang="en-US" sz="1662" b="0" dirty="0" smtClean="0">
                <a:solidFill>
                  <a:srgbClr val="FF0000"/>
                </a:solidFill>
                <a:latin typeface="+mn-ea"/>
                <a:ea typeface="+mn-ea"/>
              </a:rPr>
              <a:t>供給圧力差（圧力損失）の測定又は算出記録の保存</a:t>
            </a:r>
            <a:endParaRPr lang="en-US" altLang="ja-JP" sz="1662" b="0" dirty="0" smtClean="0">
              <a:solidFill>
                <a:srgbClr val="FF0000"/>
              </a:solidFill>
              <a:latin typeface="+mn-ea"/>
              <a:ea typeface="+mn-ea"/>
            </a:endParaRPr>
          </a:p>
          <a:p>
            <a:r>
              <a:rPr lang="ja-JP" altLang="en-US" sz="1662" b="0" dirty="0" smtClean="0">
                <a:solidFill>
                  <a:srgbClr val="FF0000"/>
                </a:solidFill>
                <a:latin typeface="+mn-ea"/>
                <a:ea typeface="+mn-ea"/>
              </a:rPr>
              <a:t>（燃焼器入口圧の代替え措置を利用する場合）</a:t>
            </a:r>
            <a:r>
              <a:rPr lang="ja-JP" altLang="en-US" sz="1662" b="0" dirty="0" smtClean="0">
                <a:latin typeface="+mn-ea"/>
                <a:ea typeface="+mn-ea"/>
              </a:rPr>
              <a:t/>
            </a:r>
            <a:br>
              <a:rPr lang="ja-JP" altLang="en-US" sz="1662" b="0" dirty="0" smtClean="0">
                <a:latin typeface="+mn-ea"/>
                <a:ea typeface="+mn-ea"/>
              </a:rPr>
            </a:br>
            <a:endParaRPr lang="en-US" altLang="ja-JP" sz="1662" b="0" dirty="0" smtClean="0">
              <a:latin typeface="+mn-ea"/>
              <a:ea typeface="+mn-ea"/>
            </a:endParaRPr>
          </a:p>
          <a:p>
            <a:r>
              <a:rPr lang="ja-JP" altLang="en-US" sz="1662" b="0" dirty="0" smtClean="0">
                <a:latin typeface="+mn-ea"/>
                <a:ea typeface="+mn-ea"/>
              </a:rPr>
              <a:t>前提　全て点検調査時点の設備に対する記録であること</a:t>
            </a:r>
            <a:endParaRPr lang="en-US" altLang="ja-JP" sz="1662" b="0" dirty="0" smtClean="0">
              <a:latin typeface="+mn-ea"/>
              <a:ea typeface="+mn-ea"/>
            </a:endParaRPr>
          </a:p>
          <a:p>
            <a:r>
              <a:rPr lang="ja-JP" altLang="en-US" sz="1662" b="0" dirty="0" smtClean="0">
                <a:latin typeface="+mn-ea"/>
                <a:ea typeface="+mn-ea"/>
              </a:rPr>
              <a:t/>
            </a:r>
            <a:br>
              <a:rPr lang="ja-JP" altLang="en-US" sz="1662" b="0" dirty="0" smtClean="0">
                <a:latin typeface="+mn-ea"/>
                <a:ea typeface="+mn-ea"/>
              </a:rPr>
            </a:br>
            <a:r>
              <a:rPr lang="en-US" altLang="ja-JP" sz="1662" b="0" dirty="0" smtClean="0">
                <a:solidFill>
                  <a:srgbClr val="0070C0"/>
                </a:solidFill>
                <a:latin typeface="+mn-ea"/>
                <a:ea typeface="+mn-ea"/>
              </a:rPr>
              <a:t>【</a:t>
            </a:r>
            <a:r>
              <a:rPr lang="ja-JP" altLang="en-US" sz="1662" b="0" dirty="0" smtClean="0">
                <a:solidFill>
                  <a:srgbClr val="0070C0"/>
                </a:solidFill>
                <a:latin typeface="+mn-ea"/>
                <a:ea typeface="+mn-ea"/>
              </a:rPr>
              <a:t>測定の場合</a:t>
            </a:r>
            <a:r>
              <a:rPr lang="en-US" altLang="ja-JP" sz="1662" b="0" dirty="0" smtClean="0">
                <a:solidFill>
                  <a:srgbClr val="0070C0"/>
                </a:solidFill>
                <a:latin typeface="+mn-ea"/>
                <a:ea typeface="+mn-ea"/>
              </a:rPr>
              <a:t>】</a:t>
            </a:r>
            <a:r>
              <a:rPr lang="ja-JP" altLang="en-US" sz="1662" b="0" dirty="0" smtClean="0">
                <a:latin typeface="+mn-ea"/>
                <a:ea typeface="+mn-ea"/>
              </a:rPr>
              <a:t/>
            </a:r>
            <a:br>
              <a:rPr lang="ja-JP" altLang="en-US" sz="1662" b="0" dirty="0" smtClean="0">
                <a:latin typeface="+mn-ea"/>
                <a:ea typeface="+mn-ea"/>
              </a:rPr>
            </a:br>
            <a:r>
              <a:rPr lang="ja-JP" altLang="en-US" sz="1662" b="0" dirty="0" smtClean="0">
                <a:latin typeface="+mn-ea"/>
                <a:ea typeface="+mn-ea"/>
              </a:rPr>
              <a:t>機械式自記圧力計又は電気式ダイヤフラム式自記圧力計により測定されたチャート紙等の記録（測定者、測定日、測定値が記載されていること）</a:t>
            </a:r>
            <a:br>
              <a:rPr lang="ja-JP" altLang="en-US" sz="1662" b="0" dirty="0" smtClean="0">
                <a:latin typeface="+mn-ea"/>
                <a:ea typeface="+mn-ea"/>
              </a:rPr>
            </a:br>
            <a:r>
              <a:rPr lang="ja-JP" altLang="en-US" sz="1662" b="0" dirty="0" smtClean="0">
                <a:latin typeface="+mn-ea"/>
                <a:ea typeface="+mn-ea"/>
              </a:rPr>
              <a:t/>
            </a:r>
            <a:br>
              <a:rPr lang="ja-JP" altLang="en-US" sz="1662" b="0" dirty="0" smtClean="0">
                <a:latin typeface="+mn-ea"/>
                <a:ea typeface="+mn-ea"/>
              </a:rPr>
            </a:br>
            <a:r>
              <a:rPr lang="en-US" altLang="ja-JP" sz="1662" b="0" dirty="0" smtClean="0">
                <a:solidFill>
                  <a:srgbClr val="0070C0"/>
                </a:solidFill>
                <a:latin typeface="+mn-ea"/>
                <a:ea typeface="+mn-ea"/>
              </a:rPr>
              <a:t>【</a:t>
            </a:r>
            <a:r>
              <a:rPr lang="ja-JP" altLang="en-US" sz="1662" b="0" dirty="0" smtClean="0">
                <a:solidFill>
                  <a:srgbClr val="0070C0"/>
                </a:solidFill>
                <a:latin typeface="+mn-ea"/>
                <a:ea typeface="+mn-ea"/>
              </a:rPr>
              <a:t>算出の場合</a:t>
            </a:r>
            <a:r>
              <a:rPr lang="en-US" altLang="ja-JP" sz="1662" b="0" dirty="0" smtClean="0">
                <a:solidFill>
                  <a:srgbClr val="0070C0"/>
                </a:solidFill>
                <a:latin typeface="+mn-ea"/>
                <a:ea typeface="+mn-ea"/>
              </a:rPr>
              <a:t>】</a:t>
            </a:r>
            <a:r>
              <a:rPr lang="ja-JP" altLang="en-US" sz="1662" b="0" dirty="0" smtClean="0">
                <a:latin typeface="+mn-ea"/>
                <a:ea typeface="+mn-ea"/>
              </a:rPr>
              <a:t/>
            </a:r>
            <a:br>
              <a:rPr lang="ja-JP" altLang="en-US" sz="1662" b="0" dirty="0" smtClean="0">
                <a:latin typeface="+mn-ea"/>
                <a:ea typeface="+mn-ea"/>
              </a:rPr>
            </a:br>
            <a:r>
              <a:rPr lang="ja-JP" altLang="en-US" sz="1662" b="0" dirty="0" smtClean="0">
                <a:latin typeface="+mn-ea"/>
                <a:ea typeface="+mn-ea"/>
              </a:rPr>
              <a:t>供給圧力差（圧力損失）の算出する場合、高圧ガス保安協会基準 </a:t>
            </a:r>
            <a:r>
              <a:rPr lang="en-US" altLang="ja-JP" sz="1662" b="0" dirty="0" smtClean="0">
                <a:latin typeface="+mn-ea"/>
                <a:ea typeface="+mn-ea"/>
              </a:rPr>
              <a:t>KHKS0738 </a:t>
            </a:r>
            <a:r>
              <a:rPr lang="ja-JP" altLang="en-US" sz="1662" b="0" dirty="0" smtClean="0">
                <a:latin typeface="+mn-ea"/>
                <a:ea typeface="+mn-ea"/>
              </a:rPr>
              <a:t>設計編等に基づいて燃焼器の最大ガス流量を流した時の圧力差を算出するので、その算定根拠となるガス流量、配管径、配管長、継手種類及び数量及びその算出の方法。</a:t>
            </a:r>
            <a:endParaRPr lang="en-US" altLang="ja-JP" sz="1662" b="0" dirty="0">
              <a:latin typeface="+mn-ea"/>
              <a:ea typeface="+mn-ea"/>
            </a:endParaRPr>
          </a:p>
          <a:p>
            <a:endParaRPr lang="en-US" altLang="ja-JP" sz="1662" b="0" dirty="0" smtClean="0">
              <a:latin typeface="+mn-ea"/>
              <a:ea typeface="+mn-ea"/>
            </a:endParaRPr>
          </a:p>
          <a:p>
            <a:r>
              <a:rPr lang="en-US" altLang="ja-JP" sz="1662" b="0" dirty="0" smtClean="0">
                <a:solidFill>
                  <a:srgbClr val="0070C0"/>
                </a:solidFill>
                <a:latin typeface="+mn-ea"/>
                <a:ea typeface="+mn-ea"/>
              </a:rPr>
              <a:t>【</a:t>
            </a:r>
            <a:r>
              <a:rPr lang="ja-JP" altLang="en-US" sz="1662" b="0" dirty="0" smtClean="0">
                <a:solidFill>
                  <a:srgbClr val="0070C0"/>
                </a:solidFill>
                <a:latin typeface="+mn-ea"/>
                <a:ea typeface="+mn-ea"/>
              </a:rPr>
              <a:t>算出の場合（一覧表を利用）</a:t>
            </a:r>
            <a:r>
              <a:rPr lang="en-US" altLang="ja-JP" sz="1662" b="0" dirty="0" smtClean="0">
                <a:solidFill>
                  <a:srgbClr val="0070C0"/>
                </a:solidFill>
                <a:latin typeface="+mn-ea"/>
                <a:ea typeface="+mn-ea"/>
              </a:rPr>
              <a:t>】</a:t>
            </a:r>
            <a:endParaRPr lang="en-US" altLang="ja-JP" sz="1662" b="0" dirty="0">
              <a:solidFill>
                <a:srgbClr val="0070C0"/>
              </a:solidFill>
              <a:latin typeface="+mn-ea"/>
              <a:ea typeface="+mn-ea"/>
            </a:endParaRPr>
          </a:p>
          <a:p>
            <a:r>
              <a:rPr lang="ja-JP" altLang="en-US" sz="1662" b="0" dirty="0">
                <a:latin typeface="+mn-ea"/>
                <a:ea typeface="+mn-ea"/>
              </a:rPr>
              <a:t>点検調査票において</a:t>
            </a:r>
            <a:r>
              <a:rPr lang="ja-JP" altLang="en-US" sz="1662" b="0" dirty="0" smtClean="0">
                <a:latin typeface="+mn-ea"/>
                <a:ea typeface="+mn-ea"/>
              </a:rPr>
              <a:t>、以下の項目が記載されていること。</a:t>
            </a:r>
            <a:endParaRPr lang="en-US" altLang="ja-JP" sz="1662" b="0" dirty="0" smtClean="0">
              <a:latin typeface="+mn-ea"/>
              <a:ea typeface="+mn-ea"/>
            </a:endParaRPr>
          </a:p>
          <a:p>
            <a:r>
              <a:rPr lang="ja-JP" altLang="en-US" sz="1662" b="0" dirty="0" smtClean="0">
                <a:latin typeface="+mn-ea"/>
                <a:ea typeface="+mn-ea"/>
              </a:rPr>
              <a:t>①</a:t>
            </a:r>
            <a:r>
              <a:rPr lang="ja-JP" altLang="en-US" sz="1662" b="0" dirty="0">
                <a:latin typeface="+mn-ea"/>
                <a:ea typeface="+mn-ea"/>
              </a:rPr>
              <a:t>燃焼器の合計消費量（</a:t>
            </a:r>
            <a:r>
              <a:rPr lang="en-US" altLang="ja-JP" sz="1662" b="0" dirty="0">
                <a:latin typeface="+mn-ea"/>
                <a:ea typeface="+mn-ea"/>
              </a:rPr>
              <a:t>kW</a:t>
            </a:r>
            <a:r>
              <a:rPr lang="ja-JP" altLang="en-US" sz="1662" b="0" dirty="0" smtClean="0">
                <a:latin typeface="+mn-ea"/>
                <a:ea typeface="+mn-ea"/>
              </a:rPr>
              <a:t>）</a:t>
            </a:r>
            <a:endParaRPr lang="en-US" altLang="ja-JP" sz="1662" b="0" dirty="0" smtClean="0">
              <a:latin typeface="+mn-ea"/>
              <a:ea typeface="+mn-ea"/>
            </a:endParaRPr>
          </a:p>
          <a:p>
            <a:r>
              <a:rPr lang="ja-JP" altLang="en-US" sz="1662" b="0" dirty="0" smtClean="0">
                <a:latin typeface="+mn-ea"/>
                <a:ea typeface="+mn-ea"/>
              </a:rPr>
              <a:t>②</a:t>
            </a:r>
            <a:r>
              <a:rPr lang="ja-JP" altLang="en-US" sz="1662" b="0" dirty="0">
                <a:latin typeface="+mn-ea"/>
                <a:ea typeface="+mn-ea"/>
              </a:rPr>
              <a:t>マイコンメータの種別（膜式または</a:t>
            </a:r>
            <a:r>
              <a:rPr lang="ja-JP" altLang="en-US" sz="1662" b="0" dirty="0" smtClean="0">
                <a:latin typeface="+mn-ea"/>
                <a:ea typeface="+mn-ea"/>
              </a:rPr>
              <a:t>超音波の別が分かる型式など）</a:t>
            </a:r>
            <a:endParaRPr lang="en-US" altLang="ja-JP" sz="1662" b="0" dirty="0" smtClean="0">
              <a:latin typeface="+mn-ea"/>
              <a:ea typeface="+mn-ea"/>
            </a:endParaRPr>
          </a:p>
          <a:p>
            <a:r>
              <a:rPr lang="ja-JP" altLang="en-US" sz="1662" b="0" dirty="0" smtClean="0">
                <a:latin typeface="+mn-ea"/>
                <a:ea typeface="+mn-ea"/>
              </a:rPr>
              <a:t>③</a:t>
            </a:r>
            <a:r>
              <a:rPr lang="ja-JP" altLang="en-US" sz="1662" b="0" dirty="0">
                <a:latin typeface="+mn-ea"/>
                <a:ea typeface="+mn-ea"/>
              </a:rPr>
              <a:t>配管径（Ａ）（混在している場合は最小のもの</a:t>
            </a:r>
            <a:r>
              <a:rPr lang="ja-JP" altLang="en-US" sz="1662" b="0" dirty="0" smtClean="0">
                <a:latin typeface="+mn-ea"/>
                <a:ea typeface="+mn-ea"/>
              </a:rPr>
              <a:t>）</a:t>
            </a:r>
            <a:endParaRPr lang="en-US" altLang="ja-JP" sz="1662" b="0" dirty="0" smtClean="0">
              <a:latin typeface="+mn-ea"/>
              <a:ea typeface="+mn-ea"/>
            </a:endParaRPr>
          </a:p>
          <a:p>
            <a:r>
              <a:rPr lang="ja-JP" altLang="en-US" sz="1662" b="0" dirty="0" smtClean="0">
                <a:latin typeface="+mn-ea"/>
                <a:ea typeface="+mn-ea"/>
              </a:rPr>
              <a:t>④</a:t>
            </a:r>
            <a:r>
              <a:rPr lang="ja-JP" altLang="en-US" sz="1662" b="0" dirty="0">
                <a:latin typeface="+mn-ea"/>
                <a:ea typeface="+mn-ea"/>
              </a:rPr>
              <a:t>配管延長（ｍ</a:t>
            </a:r>
            <a:r>
              <a:rPr lang="ja-JP" altLang="en-US" sz="1662" b="0" dirty="0" smtClean="0">
                <a:latin typeface="+mn-ea"/>
                <a:ea typeface="+mn-ea"/>
              </a:rPr>
              <a:t>）</a:t>
            </a:r>
            <a:endParaRPr lang="en-US" altLang="ja-JP" sz="1662" b="0" dirty="0" smtClean="0">
              <a:latin typeface="+mn-ea"/>
              <a:ea typeface="+mn-ea"/>
            </a:endParaRPr>
          </a:p>
          <a:p>
            <a:r>
              <a:rPr lang="ja-JP" altLang="en-US" sz="1662" b="0" dirty="0" smtClean="0">
                <a:latin typeface="+mn-ea"/>
                <a:ea typeface="+mn-ea"/>
              </a:rPr>
              <a:t>⑤</a:t>
            </a:r>
            <a:r>
              <a:rPr lang="ja-JP" altLang="en-US" sz="1662" b="0" dirty="0">
                <a:latin typeface="+mn-ea"/>
                <a:ea typeface="+mn-ea"/>
              </a:rPr>
              <a:t>バルブ、エルボ、チーズ等のそれぞれの</a:t>
            </a:r>
            <a:r>
              <a:rPr lang="ja-JP" altLang="en-US" sz="1662" b="0" dirty="0" smtClean="0">
                <a:latin typeface="+mn-ea"/>
                <a:ea typeface="+mn-ea"/>
              </a:rPr>
              <a:t>数</a:t>
            </a:r>
            <a:endParaRPr lang="en-US" altLang="ja-JP" sz="1662" b="0" dirty="0">
              <a:latin typeface="+mn-ea"/>
              <a:ea typeface="+mn-ea"/>
            </a:endParaRPr>
          </a:p>
          <a:p>
            <a:r>
              <a:rPr lang="ja-JP" altLang="en-US" sz="1662" b="0" dirty="0" smtClean="0">
                <a:latin typeface="+mn-ea"/>
                <a:ea typeface="+mn-ea"/>
              </a:rPr>
              <a:t>⑥</a:t>
            </a:r>
            <a:r>
              <a:rPr lang="ja-JP" altLang="en-US" sz="1662" b="0" dirty="0">
                <a:latin typeface="+mn-ea"/>
                <a:ea typeface="+mn-ea"/>
              </a:rPr>
              <a:t>調整器高さを起点とした立ち上がり配管の延長（ｍ</a:t>
            </a:r>
            <a:r>
              <a:rPr lang="ja-JP" altLang="en-US" sz="1662" b="0" dirty="0" smtClean="0">
                <a:latin typeface="+mn-ea"/>
                <a:ea typeface="+mn-ea"/>
              </a:rPr>
              <a:t>）</a:t>
            </a:r>
            <a:endParaRPr lang="en-US" altLang="ja-JP" sz="1662" b="0" dirty="0" smtClean="0">
              <a:latin typeface="+mn-ea"/>
              <a:ea typeface="+mn-ea"/>
            </a:endParaRPr>
          </a:p>
          <a:p>
            <a:r>
              <a:rPr lang="ja-JP" altLang="en-US" sz="1662" b="0" dirty="0" smtClean="0">
                <a:latin typeface="+mn-ea"/>
                <a:ea typeface="+mn-ea"/>
              </a:rPr>
              <a:t>そのうえで、「</a:t>
            </a:r>
            <a:r>
              <a:rPr lang="ja-JP" altLang="en-US" sz="1662" b="0" dirty="0">
                <a:latin typeface="+mn-ea"/>
                <a:ea typeface="+mn-ea"/>
              </a:rPr>
              <a:t>簡易計算方式による換算配管延長の一覧」以下の配管延長であることが確認できること</a:t>
            </a:r>
            <a:r>
              <a:rPr lang="ja-JP" altLang="en-US" sz="1662" b="0" dirty="0" smtClean="0">
                <a:latin typeface="+mn-ea"/>
                <a:ea typeface="+mn-ea"/>
              </a:rPr>
              <a:t>。</a:t>
            </a:r>
            <a:endParaRPr lang="en-US" altLang="ja-JP" sz="1662" b="0" dirty="0" smtClean="0">
              <a:latin typeface="+mn-ea"/>
              <a:ea typeface="+mn-ea"/>
            </a:endParaRPr>
          </a:p>
          <a:p>
            <a:r>
              <a:rPr lang="ja-JP" altLang="en-US" sz="1662" b="0" dirty="0" smtClean="0">
                <a:latin typeface="+mn-ea"/>
                <a:ea typeface="+mn-ea"/>
              </a:rPr>
              <a:t>なお、点検</a:t>
            </a:r>
            <a:r>
              <a:rPr lang="ja-JP" altLang="en-US" sz="1662" b="0" dirty="0">
                <a:latin typeface="+mn-ea"/>
                <a:ea typeface="+mn-ea"/>
              </a:rPr>
              <a:t>調査票の</a:t>
            </a:r>
            <a:r>
              <a:rPr lang="ja-JP" altLang="en-US" sz="1662" b="0" dirty="0" smtClean="0">
                <a:latin typeface="+mn-ea"/>
                <a:ea typeface="+mn-ea"/>
              </a:rPr>
              <a:t>燃焼器入口</a:t>
            </a:r>
            <a:r>
              <a:rPr lang="ja-JP" altLang="en-US" sz="1662" b="0" dirty="0">
                <a:latin typeface="+mn-ea"/>
                <a:ea typeface="+mn-ea"/>
              </a:rPr>
              <a:t>圧力の項目に、</a:t>
            </a:r>
            <a:r>
              <a:rPr lang="ja-JP" altLang="en-US" sz="1662" b="0" dirty="0" smtClean="0">
                <a:latin typeface="+mn-ea"/>
                <a:ea typeface="+mn-ea"/>
              </a:rPr>
              <a:t>「算定方法による一覧表及びメータ表示の異常無を確認」</a:t>
            </a:r>
            <a:r>
              <a:rPr lang="ja-JP" altLang="en-US" sz="1662" b="0" dirty="0">
                <a:latin typeface="+mn-ea"/>
                <a:ea typeface="+mn-ea"/>
              </a:rPr>
              <a:t>等、わかりやすい記載をすること。</a:t>
            </a:r>
          </a:p>
          <a:p>
            <a:endParaRPr lang="en-US" altLang="ja-JP" sz="1662" b="0" dirty="0" smtClean="0">
              <a:latin typeface="+mn-ea"/>
              <a:ea typeface="+mn-ea"/>
            </a:endParaRPr>
          </a:p>
        </p:txBody>
      </p:sp>
      <p:pic>
        <p:nvPicPr>
          <p:cNvPr id="8" name="図 7"/>
          <p:cNvPicPr>
            <a:picLocks noChangeAspect="1"/>
          </p:cNvPicPr>
          <p:nvPr/>
        </p:nvPicPr>
        <p:blipFill>
          <a:blip r:embed="rId2"/>
          <a:stretch>
            <a:fillRect/>
          </a:stretch>
        </p:blipFill>
        <p:spPr>
          <a:xfrm>
            <a:off x="5641063" y="561800"/>
            <a:ext cx="2893337" cy="1320934"/>
          </a:xfrm>
          <a:prstGeom prst="rect">
            <a:avLst/>
          </a:prstGeom>
        </p:spPr>
      </p:pic>
    </p:spTree>
    <p:extLst>
      <p:ext uri="{BB962C8B-B14F-4D97-AF65-F5344CB8AC3E}">
        <p14:creationId xmlns:p14="http://schemas.microsoft.com/office/powerpoint/2010/main" val="1556042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21</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３</a:t>
            </a:r>
            <a:r>
              <a:rPr kumimoji="1" lang="ja-JP" altLang="en-US" dirty="0" smtClean="0">
                <a:solidFill>
                  <a:schemeClr val="bg1"/>
                </a:solidFill>
              </a:rPr>
              <a:t>．定期点検調査時の直近１年以内に設備変更があった場合の記録の保存</a:t>
            </a:r>
            <a:endParaRPr kumimoji="1" lang="ja-JP" altLang="en-US" dirty="0">
              <a:solidFill>
                <a:schemeClr val="bg1"/>
              </a:solidFill>
            </a:endParaRPr>
          </a:p>
        </p:txBody>
      </p:sp>
      <p:cxnSp>
        <p:nvCxnSpPr>
          <p:cNvPr id="6" name="直線コネクタ 5"/>
          <p:cNvCxnSpPr/>
          <p:nvPr/>
        </p:nvCxnSpPr>
        <p:spPr>
          <a:xfrm flipV="1">
            <a:off x="0" y="3753361"/>
            <a:ext cx="8401771" cy="1508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8401771" y="3521709"/>
            <a:ext cx="4618" cy="24673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7838352" y="2692820"/>
            <a:ext cx="1126837" cy="8392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600" dirty="0" smtClean="0"/>
              <a:t>定期点検</a:t>
            </a:r>
            <a:endParaRPr kumimoji="1" lang="en-US" altLang="ja-JP" sz="1600" dirty="0" smtClean="0"/>
          </a:p>
          <a:p>
            <a:pPr algn="ctr"/>
            <a:r>
              <a:rPr kumimoji="1" lang="ja-JP" altLang="en-US" sz="1600" dirty="0" smtClean="0"/>
              <a:t>調査日</a:t>
            </a:r>
            <a:endParaRPr kumimoji="1" lang="en-US" altLang="ja-JP" sz="1600" dirty="0" smtClean="0"/>
          </a:p>
          <a:p>
            <a:pPr algn="ctr"/>
            <a:r>
              <a:rPr kumimoji="1" lang="en-US" altLang="ja-JP" sz="1600" dirty="0" smtClean="0"/>
              <a:t>2021</a:t>
            </a:r>
            <a:r>
              <a:rPr kumimoji="1" lang="ja-JP" altLang="en-US" sz="1600" dirty="0" smtClean="0"/>
              <a:t>年</a:t>
            </a:r>
            <a:r>
              <a:rPr kumimoji="1" lang="en-US" altLang="ja-JP" sz="1600" dirty="0" smtClean="0"/>
              <a:t>6</a:t>
            </a:r>
            <a:r>
              <a:rPr kumimoji="1" lang="ja-JP" altLang="en-US" sz="1600" dirty="0" smtClean="0"/>
              <a:t>月</a:t>
            </a:r>
            <a:endParaRPr kumimoji="1" lang="ja-JP" altLang="en-US" sz="1600" dirty="0"/>
          </a:p>
        </p:txBody>
      </p:sp>
      <p:sp>
        <p:nvSpPr>
          <p:cNvPr id="15" name="正方形/長方形 14"/>
          <p:cNvSpPr/>
          <p:nvPr/>
        </p:nvSpPr>
        <p:spPr>
          <a:xfrm>
            <a:off x="84424" y="2657805"/>
            <a:ext cx="1126837" cy="8392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600" dirty="0" smtClean="0"/>
          </a:p>
          <a:p>
            <a:pPr algn="ctr"/>
            <a:endParaRPr kumimoji="1" lang="en-US" altLang="ja-JP" sz="1600" dirty="0"/>
          </a:p>
          <a:p>
            <a:pPr algn="ctr"/>
            <a:r>
              <a:rPr kumimoji="1" lang="en-US" altLang="ja-JP" sz="1600" dirty="0" smtClean="0"/>
              <a:t>2020</a:t>
            </a:r>
            <a:r>
              <a:rPr kumimoji="1" lang="ja-JP" altLang="en-US" sz="1600" dirty="0" smtClean="0"/>
              <a:t>年</a:t>
            </a:r>
            <a:r>
              <a:rPr kumimoji="1" lang="en-US" altLang="ja-JP" sz="1600" dirty="0" smtClean="0"/>
              <a:t>6</a:t>
            </a:r>
            <a:r>
              <a:rPr kumimoji="1" lang="ja-JP" altLang="en-US" sz="1600" dirty="0" smtClean="0"/>
              <a:t>月</a:t>
            </a:r>
            <a:endParaRPr kumimoji="1" lang="ja-JP" altLang="en-US" sz="1600" dirty="0"/>
          </a:p>
        </p:txBody>
      </p:sp>
      <p:cxnSp>
        <p:nvCxnSpPr>
          <p:cNvPr id="17" name="直線コネクタ 16"/>
          <p:cNvCxnSpPr/>
          <p:nvPr/>
        </p:nvCxnSpPr>
        <p:spPr>
          <a:xfrm flipH="1">
            <a:off x="647842" y="3506629"/>
            <a:ext cx="4618" cy="24673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4351010" y="3514642"/>
            <a:ext cx="4618" cy="24673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3168755" y="2755932"/>
            <a:ext cx="2364509" cy="7761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600" dirty="0" smtClean="0"/>
              <a:t>設備変更</a:t>
            </a:r>
            <a:endParaRPr kumimoji="1" lang="en-US" altLang="ja-JP" sz="1600" dirty="0" smtClean="0"/>
          </a:p>
          <a:p>
            <a:pPr algn="ctr"/>
            <a:r>
              <a:rPr kumimoji="1" lang="ja-JP" altLang="en-US" sz="1600" dirty="0" smtClean="0"/>
              <a:t>配管延長、器具増設など</a:t>
            </a:r>
            <a:endParaRPr kumimoji="1" lang="en-US" altLang="ja-JP" sz="1600" dirty="0"/>
          </a:p>
          <a:p>
            <a:pPr algn="ctr"/>
            <a:r>
              <a:rPr kumimoji="1" lang="en-US" altLang="ja-JP" sz="1600" dirty="0" smtClean="0"/>
              <a:t>2020</a:t>
            </a:r>
            <a:r>
              <a:rPr kumimoji="1" lang="ja-JP" altLang="en-US" sz="1600" dirty="0" smtClean="0"/>
              <a:t>年</a:t>
            </a:r>
            <a:r>
              <a:rPr kumimoji="1" lang="en-US" altLang="ja-JP" sz="1600" dirty="0" smtClean="0"/>
              <a:t>1</a:t>
            </a:r>
            <a:r>
              <a:rPr kumimoji="1" lang="en-US" altLang="ja-JP" sz="1600" dirty="0"/>
              <a:t>2</a:t>
            </a:r>
            <a:r>
              <a:rPr kumimoji="1" lang="ja-JP" altLang="en-US" sz="1600" dirty="0" smtClean="0"/>
              <a:t>月</a:t>
            </a:r>
            <a:endParaRPr kumimoji="1" lang="ja-JP" altLang="en-US" sz="1600" dirty="0"/>
          </a:p>
        </p:txBody>
      </p:sp>
      <p:sp>
        <p:nvSpPr>
          <p:cNvPr id="21" name="右中かっこ 20"/>
          <p:cNvSpPr/>
          <p:nvPr/>
        </p:nvSpPr>
        <p:spPr>
          <a:xfrm rot="16200000">
            <a:off x="4190740" y="-1686960"/>
            <a:ext cx="668133" cy="7753929"/>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p:cNvSpPr/>
          <p:nvPr/>
        </p:nvSpPr>
        <p:spPr>
          <a:xfrm>
            <a:off x="175491" y="796362"/>
            <a:ext cx="8700654" cy="9975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①マイコンメータ異常表示の確認及び異常があった場合の措置の記録</a:t>
            </a:r>
            <a:endParaRPr kumimoji="1" lang="en-US" altLang="ja-JP" dirty="0" smtClean="0"/>
          </a:p>
          <a:p>
            <a:pPr algn="ctr"/>
            <a:r>
              <a:rPr kumimoji="1" lang="ja-JP" altLang="en-US" dirty="0" smtClean="0">
                <a:solidFill>
                  <a:srgbClr val="FF0000"/>
                </a:solidFill>
              </a:rPr>
              <a:t>設備の変更の有無に関わらず１年間の記録</a:t>
            </a:r>
            <a:r>
              <a:rPr kumimoji="1" lang="ja-JP" altLang="en-US" dirty="0" smtClean="0"/>
              <a:t>が必要。</a:t>
            </a:r>
            <a:endParaRPr kumimoji="1" lang="ja-JP" altLang="en-US" dirty="0"/>
          </a:p>
        </p:txBody>
      </p:sp>
      <p:sp>
        <p:nvSpPr>
          <p:cNvPr id="23" name="正方形/長方形 22"/>
          <p:cNvSpPr/>
          <p:nvPr/>
        </p:nvSpPr>
        <p:spPr>
          <a:xfrm>
            <a:off x="175491" y="4700925"/>
            <a:ext cx="8700654" cy="13119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②配管圧力損失の実測、または算定の</a:t>
            </a:r>
            <a:r>
              <a:rPr kumimoji="1" lang="ja-JP" altLang="en-US" dirty="0"/>
              <a:t>記録（代替え措置を利用する</a:t>
            </a:r>
            <a:r>
              <a:rPr kumimoji="1" lang="ja-JP" altLang="en-US" dirty="0" smtClean="0"/>
              <a:t>場合）</a:t>
            </a:r>
            <a:endParaRPr kumimoji="1" lang="en-US" altLang="ja-JP" dirty="0" smtClean="0"/>
          </a:p>
          <a:p>
            <a:pPr algn="ctr"/>
            <a:r>
              <a:rPr kumimoji="1" lang="ja-JP" altLang="en-US" dirty="0" smtClean="0"/>
              <a:t>変更前の設備に関する圧力損失の実測又は算定記録（点検調査日の１年以上前でも可）</a:t>
            </a:r>
            <a:endParaRPr kumimoji="1" lang="en-US" altLang="ja-JP" dirty="0" smtClean="0"/>
          </a:p>
          <a:p>
            <a:pPr algn="ctr"/>
            <a:r>
              <a:rPr kumimoji="1" lang="ja-JP" altLang="en-US" dirty="0" smtClean="0"/>
              <a:t>及び　変更後の設備に圧力損失の実測又は算定記録</a:t>
            </a:r>
            <a:endParaRPr kumimoji="1" lang="en-US" altLang="ja-JP" dirty="0" smtClean="0"/>
          </a:p>
          <a:p>
            <a:pPr algn="ctr"/>
            <a:r>
              <a:rPr kumimoji="1" lang="ja-JP" altLang="en-US" dirty="0" smtClean="0"/>
              <a:t>それぞれ必要</a:t>
            </a:r>
            <a:endParaRPr kumimoji="1" lang="ja-JP" altLang="en-US" dirty="0"/>
          </a:p>
        </p:txBody>
      </p:sp>
      <p:sp>
        <p:nvSpPr>
          <p:cNvPr id="28" name="右中かっこ 27"/>
          <p:cNvSpPr/>
          <p:nvPr/>
        </p:nvSpPr>
        <p:spPr>
          <a:xfrm rot="5400000">
            <a:off x="6055222" y="2160629"/>
            <a:ext cx="695162" cy="4050762"/>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右中かっこ 28"/>
          <p:cNvSpPr/>
          <p:nvPr/>
        </p:nvSpPr>
        <p:spPr>
          <a:xfrm rot="5400000">
            <a:off x="1870136" y="2052718"/>
            <a:ext cx="695162" cy="4266585"/>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201182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3</a:t>
            </a:fld>
            <a:endParaRPr kumimoji="1" lang="ja-JP" altLang="en-US" sz="2800" dirty="0"/>
          </a:p>
        </p:txBody>
      </p:sp>
      <p:pic>
        <p:nvPicPr>
          <p:cNvPr id="10" name="図 9"/>
          <p:cNvPicPr>
            <a:picLocks noChangeAspect="1"/>
          </p:cNvPicPr>
          <p:nvPr/>
        </p:nvPicPr>
        <p:blipFill>
          <a:blip r:embed="rId2"/>
          <a:stretch>
            <a:fillRect/>
          </a:stretch>
        </p:blipFill>
        <p:spPr>
          <a:xfrm>
            <a:off x="2266398" y="4690627"/>
            <a:ext cx="2326412" cy="1353655"/>
          </a:xfrm>
          <a:prstGeom prst="rect">
            <a:avLst/>
          </a:prstGeom>
        </p:spPr>
      </p:pic>
      <p:pic>
        <p:nvPicPr>
          <p:cNvPr id="11" name="図 10"/>
          <p:cNvPicPr>
            <a:picLocks noChangeAspect="1"/>
          </p:cNvPicPr>
          <p:nvPr/>
        </p:nvPicPr>
        <p:blipFill>
          <a:blip r:embed="rId3"/>
          <a:stretch>
            <a:fillRect/>
          </a:stretch>
        </p:blipFill>
        <p:spPr>
          <a:xfrm>
            <a:off x="6233723" y="4750138"/>
            <a:ext cx="2370668" cy="1269777"/>
          </a:xfrm>
          <a:prstGeom prst="rect">
            <a:avLst/>
          </a:prstGeom>
        </p:spPr>
      </p:pic>
      <p:sp>
        <p:nvSpPr>
          <p:cNvPr id="12" name="右中かっこ 11"/>
          <p:cNvSpPr/>
          <p:nvPr/>
        </p:nvSpPr>
        <p:spPr>
          <a:xfrm rot="5400000">
            <a:off x="3370139" y="1808996"/>
            <a:ext cx="802250" cy="499892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62"/>
          </a:p>
        </p:txBody>
      </p:sp>
      <p:sp>
        <p:nvSpPr>
          <p:cNvPr id="13" name="右中かっこ 12"/>
          <p:cNvSpPr/>
          <p:nvPr/>
        </p:nvSpPr>
        <p:spPr>
          <a:xfrm rot="5400000">
            <a:off x="7243269" y="2975452"/>
            <a:ext cx="802250" cy="26660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62"/>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919348499"/>
              </p:ext>
            </p:extLst>
          </p:nvPr>
        </p:nvGraphicFramePr>
        <p:xfrm>
          <a:off x="208220" y="874224"/>
          <a:ext cx="8769179" cy="3012830"/>
        </p:xfrm>
        <a:graphic>
          <a:graphicData uri="http://schemas.openxmlformats.org/drawingml/2006/table">
            <a:tbl>
              <a:tblPr firstRow="1" bandRow="1">
                <a:tableStyleId>{5C22544A-7EE6-4342-B048-85BDC9FD1C3A}</a:tableStyleId>
              </a:tblPr>
              <a:tblGrid>
                <a:gridCol w="1058370">
                  <a:extLst>
                    <a:ext uri="{9D8B030D-6E8A-4147-A177-3AD203B41FA5}">
                      <a16:colId xmlns:a16="http://schemas.microsoft.com/office/drawing/2014/main" val="2524170514"/>
                    </a:ext>
                  </a:extLst>
                </a:gridCol>
                <a:gridCol w="2392881">
                  <a:extLst>
                    <a:ext uri="{9D8B030D-6E8A-4147-A177-3AD203B41FA5}">
                      <a16:colId xmlns:a16="http://schemas.microsoft.com/office/drawing/2014/main" val="2307409319"/>
                    </a:ext>
                  </a:extLst>
                </a:gridCol>
                <a:gridCol w="2658757">
                  <a:extLst>
                    <a:ext uri="{9D8B030D-6E8A-4147-A177-3AD203B41FA5}">
                      <a16:colId xmlns:a16="http://schemas.microsoft.com/office/drawing/2014/main" val="875382094"/>
                    </a:ext>
                  </a:extLst>
                </a:gridCol>
                <a:gridCol w="2659171">
                  <a:extLst>
                    <a:ext uri="{9D8B030D-6E8A-4147-A177-3AD203B41FA5}">
                      <a16:colId xmlns:a16="http://schemas.microsoft.com/office/drawing/2014/main" val="3434496178"/>
                    </a:ext>
                  </a:extLst>
                </a:gridCol>
              </a:tblGrid>
              <a:tr h="342314">
                <a:tc>
                  <a:txBody>
                    <a:bodyPr/>
                    <a:lstStyle/>
                    <a:p>
                      <a:pPr algn="ctr"/>
                      <a:endParaRPr kumimoji="1" lang="ja-JP" altLang="en-US" sz="1700" dirty="0"/>
                    </a:p>
                  </a:txBody>
                  <a:tcPr marL="84406" marR="84406" marT="42203" marB="42203"/>
                </a:tc>
                <a:tc>
                  <a:txBody>
                    <a:bodyPr/>
                    <a:lstStyle/>
                    <a:p>
                      <a:pPr algn="ctr"/>
                      <a:r>
                        <a:rPr kumimoji="1" lang="ja-JP" altLang="en-US" sz="1700" dirty="0" smtClean="0"/>
                        <a:t>調整圧力</a:t>
                      </a:r>
                      <a:endParaRPr kumimoji="1" lang="ja-JP" altLang="en-US" sz="1700" dirty="0"/>
                    </a:p>
                  </a:txBody>
                  <a:tcPr marL="84406" marR="84406" marT="42203" marB="42203"/>
                </a:tc>
                <a:tc>
                  <a:txBody>
                    <a:bodyPr/>
                    <a:lstStyle/>
                    <a:p>
                      <a:pPr algn="ctr"/>
                      <a:r>
                        <a:rPr kumimoji="1" lang="ja-JP" altLang="en-US" sz="1700" dirty="0" smtClean="0"/>
                        <a:t>閉そく圧力</a:t>
                      </a:r>
                      <a:endParaRPr kumimoji="1" lang="ja-JP" altLang="en-US" sz="1700" dirty="0"/>
                    </a:p>
                  </a:txBody>
                  <a:tcPr marL="84406" marR="84406" marT="42203" marB="42203"/>
                </a:tc>
                <a:tc>
                  <a:txBody>
                    <a:bodyPr/>
                    <a:lstStyle/>
                    <a:p>
                      <a:pPr algn="ctr"/>
                      <a:r>
                        <a:rPr kumimoji="1" lang="ja-JP" altLang="en-US" sz="1700" dirty="0" smtClean="0"/>
                        <a:t>燃焼器入口圧力</a:t>
                      </a:r>
                      <a:endParaRPr kumimoji="1" lang="ja-JP" altLang="en-US" sz="1700" dirty="0"/>
                    </a:p>
                  </a:txBody>
                  <a:tcPr marL="84406" marR="84406" marT="42203" marB="42203"/>
                </a:tc>
                <a:extLst>
                  <a:ext uri="{0D108BD9-81ED-4DB2-BD59-A6C34878D82A}">
                    <a16:rowId xmlns:a16="http://schemas.microsoft.com/office/drawing/2014/main" val="1054070"/>
                  </a:ext>
                </a:extLst>
              </a:tr>
              <a:tr h="844062">
                <a:tc>
                  <a:txBody>
                    <a:bodyPr/>
                    <a:lstStyle/>
                    <a:p>
                      <a:r>
                        <a:rPr kumimoji="1" lang="ja-JP" altLang="en-US" sz="1700" dirty="0" smtClean="0"/>
                        <a:t>説明</a:t>
                      </a:r>
                      <a:endParaRPr kumimoji="1" lang="ja-JP" altLang="en-US" sz="1700" dirty="0"/>
                    </a:p>
                  </a:txBody>
                  <a:tcPr marL="84406" marR="84406" marT="42203" marB="42203"/>
                </a:tc>
                <a:tc>
                  <a:txBody>
                    <a:bodyPr/>
                    <a:lstStyle/>
                    <a:p>
                      <a:r>
                        <a:rPr kumimoji="1" lang="ja-JP" altLang="en-US" sz="1700" dirty="0" smtClean="0"/>
                        <a:t>調整器出口における燃焼状態における配管内のガス圧力</a:t>
                      </a:r>
                      <a:endParaRPr kumimoji="1" lang="ja-JP" altLang="en-US" sz="1700" dirty="0"/>
                    </a:p>
                  </a:txBody>
                  <a:tcPr marL="84406" marR="84406" marT="42203" marB="42203"/>
                </a:tc>
                <a:tc>
                  <a:txBody>
                    <a:bodyPr/>
                    <a:lstStyle/>
                    <a:p>
                      <a:r>
                        <a:rPr kumimoji="1" lang="ja-JP" altLang="en-US" sz="1700" dirty="0" smtClean="0"/>
                        <a:t>燃焼→消火し一定時間経過後の調整器出口付近における配管内のガス圧力</a:t>
                      </a:r>
                      <a:endParaRPr kumimoji="1" lang="ja-JP" altLang="en-US" sz="1700" dirty="0"/>
                    </a:p>
                  </a:txBody>
                  <a:tcPr marL="84406" marR="84406" marT="42203" marB="42203"/>
                </a:tc>
                <a:tc>
                  <a:txBody>
                    <a:bodyPr/>
                    <a:lstStyle/>
                    <a:p>
                      <a:r>
                        <a:rPr kumimoji="1" lang="ja-JP" altLang="en-US" sz="1700" dirty="0" smtClean="0"/>
                        <a:t>燃焼器具入口付近の燃焼状態における配管内のガス圧力</a:t>
                      </a:r>
                      <a:endParaRPr kumimoji="1" lang="ja-JP" altLang="en-US" sz="1700" dirty="0"/>
                    </a:p>
                  </a:txBody>
                  <a:tcPr marL="84406" marR="84406" marT="42203" marB="42203"/>
                </a:tc>
                <a:extLst>
                  <a:ext uri="{0D108BD9-81ED-4DB2-BD59-A6C34878D82A}">
                    <a16:rowId xmlns:a16="http://schemas.microsoft.com/office/drawing/2014/main" val="1646381738"/>
                  </a:ext>
                </a:extLst>
              </a:tr>
              <a:tr h="337625">
                <a:tc>
                  <a:txBody>
                    <a:bodyPr/>
                    <a:lstStyle/>
                    <a:p>
                      <a:r>
                        <a:rPr kumimoji="1" lang="ja-JP" altLang="en-US" sz="1700" dirty="0" smtClean="0"/>
                        <a:t>測定場所</a:t>
                      </a:r>
                      <a:endParaRPr kumimoji="1" lang="ja-JP" altLang="en-US" sz="1700" dirty="0"/>
                    </a:p>
                  </a:txBody>
                  <a:tcPr marL="84406" marR="84406" marT="42203" marB="42203"/>
                </a:tc>
                <a:tc>
                  <a:txBody>
                    <a:bodyPr/>
                    <a:lstStyle/>
                    <a:p>
                      <a:r>
                        <a:rPr kumimoji="1" lang="ja-JP" altLang="en-US" sz="1700" dirty="0" smtClean="0"/>
                        <a:t>調整器出口付近</a:t>
                      </a:r>
                      <a:endParaRPr kumimoji="1" lang="ja-JP" altLang="en-US" sz="1700" dirty="0"/>
                    </a:p>
                  </a:txBody>
                  <a:tcPr marL="84406" marR="84406" marT="42203" marB="42203"/>
                </a:tc>
                <a:tc>
                  <a:txBody>
                    <a:bodyPr/>
                    <a:lstStyle/>
                    <a:p>
                      <a:r>
                        <a:rPr kumimoji="1" lang="ja-JP" altLang="en-US" sz="1700" dirty="0" smtClean="0"/>
                        <a:t>調整器出口付近</a:t>
                      </a:r>
                      <a:endParaRPr kumimoji="1" lang="ja-JP" altLang="en-US" sz="1700" dirty="0"/>
                    </a:p>
                  </a:txBody>
                  <a:tcPr marL="84406" marR="84406" marT="42203" marB="42203"/>
                </a:tc>
                <a:tc>
                  <a:txBody>
                    <a:bodyPr/>
                    <a:lstStyle/>
                    <a:p>
                      <a:r>
                        <a:rPr kumimoji="1" lang="ja-JP" altLang="en-US" sz="1700" dirty="0" smtClean="0"/>
                        <a:t>燃焼器入口付近</a:t>
                      </a:r>
                      <a:endParaRPr kumimoji="1" lang="ja-JP" altLang="en-US" sz="1700" dirty="0"/>
                    </a:p>
                  </a:txBody>
                  <a:tcPr marL="84406" marR="84406" marT="42203" marB="42203"/>
                </a:tc>
                <a:extLst>
                  <a:ext uri="{0D108BD9-81ED-4DB2-BD59-A6C34878D82A}">
                    <a16:rowId xmlns:a16="http://schemas.microsoft.com/office/drawing/2014/main" val="2969110570"/>
                  </a:ext>
                </a:extLst>
              </a:tr>
              <a:tr h="1097280">
                <a:tc>
                  <a:txBody>
                    <a:bodyPr/>
                    <a:lstStyle/>
                    <a:p>
                      <a:r>
                        <a:rPr kumimoji="1" lang="ja-JP" altLang="en-US" sz="1700" dirty="0" smtClean="0"/>
                        <a:t>方法</a:t>
                      </a:r>
                      <a:endParaRPr kumimoji="1" lang="ja-JP" altLang="en-US" sz="1700" dirty="0"/>
                    </a:p>
                  </a:txBody>
                  <a:tcPr marL="84406" marR="84406" marT="42203" marB="42203"/>
                </a:tc>
                <a:tc>
                  <a:txBody>
                    <a:bodyPr/>
                    <a:lstStyle/>
                    <a:p>
                      <a:r>
                        <a:rPr kumimoji="1" lang="ja-JP" altLang="en-US" sz="1700" dirty="0" smtClean="0"/>
                        <a:t>燃焼器に点火し、自記圧力計等により圧力を測定する。</a:t>
                      </a:r>
                      <a:endParaRPr kumimoji="1" lang="ja-JP" altLang="en-US" sz="1700" dirty="0"/>
                    </a:p>
                  </a:txBody>
                  <a:tcPr marL="84406" marR="84406" marT="42203" marB="42203"/>
                </a:tc>
                <a:tc>
                  <a:txBody>
                    <a:bodyPr/>
                    <a:lstStyle/>
                    <a:p>
                      <a:r>
                        <a:rPr kumimoji="1" lang="ja-JP" altLang="en-US" sz="1700" dirty="0" smtClean="0"/>
                        <a:t>燃焼器の点火後</a:t>
                      </a:r>
                      <a:r>
                        <a:rPr kumimoji="1" lang="ja-JP" altLang="en-US" sz="1700" smtClean="0"/>
                        <a:t>、消火し</a:t>
                      </a:r>
                      <a:r>
                        <a:rPr kumimoji="1" lang="ja-JP" altLang="en-US" sz="1700" dirty="0" smtClean="0"/>
                        <a:t>、１分以上静置した後、安定した圧力を自記圧力計等により測定する。</a:t>
                      </a:r>
                      <a:endParaRPr kumimoji="1" lang="ja-JP" altLang="en-US" sz="1700" dirty="0"/>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smtClean="0"/>
                        <a:t>燃焼器に点火し、自記圧力計等により圧力を測定する。</a:t>
                      </a:r>
                    </a:p>
                  </a:txBody>
                  <a:tcPr marL="84406" marR="84406" marT="42203" marB="42203"/>
                </a:tc>
                <a:extLst>
                  <a:ext uri="{0D108BD9-81ED-4DB2-BD59-A6C34878D82A}">
                    <a16:rowId xmlns:a16="http://schemas.microsoft.com/office/drawing/2014/main" val="2890963412"/>
                  </a:ext>
                </a:extLst>
              </a:tr>
              <a:tr h="342314">
                <a:tc>
                  <a:txBody>
                    <a:bodyPr/>
                    <a:lstStyle/>
                    <a:p>
                      <a:r>
                        <a:rPr kumimoji="1" lang="ja-JP" altLang="en-US" sz="1700" dirty="0" smtClean="0"/>
                        <a:t>合格範囲</a:t>
                      </a:r>
                      <a:endParaRPr kumimoji="1" lang="ja-JP" altLang="en-US" sz="1700" dirty="0"/>
                    </a:p>
                  </a:txBody>
                  <a:tcPr marL="84406" marR="84406" marT="42203" marB="42203"/>
                </a:tc>
                <a:tc>
                  <a:txBody>
                    <a:bodyPr/>
                    <a:lstStyle/>
                    <a:p>
                      <a:r>
                        <a:rPr kumimoji="1" lang="ja-JP" altLang="en-US" sz="1700" dirty="0" smtClean="0"/>
                        <a:t>２．３～３．３ｋＰ</a:t>
                      </a:r>
                      <a:r>
                        <a:rPr kumimoji="1" lang="en-US" altLang="ja-JP" sz="1700" dirty="0" smtClean="0"/>
                        <a:t>a</a:t>
                      </a:r>
                      <a:endParaRPr kumimoji="1" lang="ja-JP" altLang="en-US" sz="1700" dirty="0"/>
                    </a:p>
                  </a:txBody>
                  <a:tcPr marL="84406" marR="84406" marT="42203" marB="42203"/>
                </a:tc>
                <a:tc>
                  <a:txBody>
                    <a:bodyPr/>
                    <a:lstStyle/>
                    <a:p>
                      <a:r>
                        <a:rPr kumimoji="1" lang="ja-JP" altLang="en-US" sz="1700" dirty="0" smtClean="0"/>
                        <a:t>３．５ｋＰ</a:t>
                      </a:r>
                      <a:r>
                        <a:rPr kumimoji="1" lang="en-US" altLang="ja-JP" sz="1700" dirty="0" smtClean="0"/>
                        <a:t>a</a:t>
                      </a:r>
                      <a:r>
                        <a:rPr kumimoji="1" lang="ja-JP" altLang="en-US" sz="1700" dirty="0" smtClean="0"/>
                        <a:t>以下</a:t>
                      </a:r>
                      <a:endParaRPr kumimoji="1" lang="ja-JP" altLang="en-US" sz="1700" dirty="0"/>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smtClean="0"/>
                        <a:t>２．０～３．３ｋＰ</a:t>
                      </a:r>
                      <a:r>
                        <a:rPr kumimoji="1" lang="en-US" altLang="ja-JP" sz="1700" dirty="0" smtClean="0"/>
                        <a:t>a</a:t>
                      </a:r>
                      <a:endParaRPr kumimoji="1" lang="ja-JP" altLang="en-US" sz="1700" dirty="0" smtClean="0"/>
                    </a:p>
                  </a:txBody>
                  <a:tcPr marL="84406" marR="84406" marT="42203" marB="42203"/>
                </a:tc>
                <a:extLst>
                  <a:ext uri="{0D108BD9-81ED-4DB2-BD59-A6C34878D82A}">
                    <a16:rowId xmlns:a16="http://schemas.microsoft.com/office/drawing/2014/main" val="3397959793"/>
                  </a:ext>
                </a:extLst>
              </a:tr>
            </a:tbl>
          </a:graphicData>
        </a:graphic>
      </p:graphicFrame>
      <p:sp>
        <p:nvSpPr>
          <p:cNvPr id="16" name="タイトル 1"/>
          <p:cNvSpPr>
            <a:spLocks noGrp="1"/>
          </p:cNvSpPr>
          <p:nvPr>
            <p:ph type="title"/>
          </p:nvPr>
        </p:nvSpPr>
        <p:spPr>
          <a:xfrm>
            <a:off x="0" y="-1"/>
            <a:ext cx="9144000" cy="526473"/>
          </a:xfrm>
          <a:solidFill>
            <a:schemeClr val="accent1"/>
          </a:solidFill>
        </p:spPr>
        <p:txBody>
          <a:bodyPr/>
          <a:lstStyle/>
          <a:p>
            <a:r>
              <a:rPr kumimoji="1" lang="ja-JP" altLang="en-US" dirty="0" smtClean="0">
                <a:solidFill>
                  <a:schemeClr val="bg1"/>
                </a:solidFill>
              </a:rPr>
              <a:t>１．点検調査時に測定が求められる各種圧力の解説</a:t>
            </a:r>
            <a:endParaRPr kumimoji="1" lang="ja-JP" altLang="en-US" dirty="0">
              <a:solidFill>
                <a:schemeClr val="bg1"/>
              </a:solidFill>
            </a:endParaRPr>
          </a:p>
        </p:txBody>
      </p:sp>
    </p:spTree>
    <p:extLst>
      <p:ext uri="{BB962C8B-B14F-4D97-AF65-F5344CB8AC3E}">
        <p14:creationId xmlns:p14="http://schemas.microsoft.com/office/powerpoint/2010/main" val="2967162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4</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２</a:t>
            </a:r>
            <a:r>
              <a:rPr kumimoji="1" lang="ja-JP" altLang="en-US" dirty="0" smtClean="0">
                <a:solidFill>
                  <a:schemeClr val="bg1"/>
                </a:solidFill>
              </a:rPr>
              <a:t>．例示基準に定めるこれまでの圧力測定の代替え方法の概要</a:t>
            </a:r>
            <a:endParaRPr kumimoji="1" lang="ja-JP" altLang="en-US" dirty="0">
              <a:solidFill>
                <a:schemeClr val="bg1"/>
              </a:solidFill>
            </a:endParaRPr>
          </a:p>
        </p:txBody>
      </p:sp>
      <p:sp>
        <p:nvSpPr>
          <p:cNvPr id="17" name="タイトル 2"/>
          <p:cNvSpPr txBox="1">
            <a:spLocks/>
          </p:cNvSpPr>
          <p:nvPr/>
        </p:nvSpPr>
        <p:spPr bwMode="white">
          <a:xfrm>
            <a:off x="322090" y="699248"/>
            <a:ext cx="8774310" cy="2917722"/>
          </a:xfrm>
          <a:prstGeom prst="rect">
            <a:avLst/>
          </a:prstGeom>
          <a:solidFill>
            <a:schemeClr val="bg1"/>
          </a:solidFill>
        </p:spPr>
        <p:txBody>
          <a:bodyPr vert="horz" wrap="square" lIns="91440" tIns="45720" rIns="91440" bIns="45720" rtlCol="0" anchor="b">
            <a:spAutoFit/>
          </a:bodyPr>
          <a:lstStyle>
            <a:lvl1pPr algn="l" defTabSz="914400" rtl="0" eaLnBrk="1" latinLnBrk="0" hangingPunct="1">
              <a:lnSpc>
                <a:spcPct val="85000"/>
              </a:lnSpc>
              <a:spcBef>
                <a:spcPct val="0"/>
              </a:spcBef>
              <a:buNone/>
              <a:defRPr kumimoji="1" lang="ja-JP" altLang="en-US" sz="2215" b="1" kern="1200" spc="-5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b="0" dirty="0" smtClean="0">
                <a:solidFill>
                  <a:schemeClr val="tx1"/>
                </a:solidFill>
                <a:latin typeface="+mn-ea"/>
                <a:ea typeface="+mn-ea"/>
              </a:rPr>
              <a:t>点検調査における３種の圧力測定については、これまでも例示基準第２９節において、実測する以外にも、圧力検知装置（ガスメータ）の圧力監視機能による表示確認等の代替え措置が規定されていた。</a:t>
            </a:r>
            <a:endParaRPr lang="en-US" altLang="ja-JP" sz="2400" b="0" dirty="0" smtClean="0">
              <a:solidFill>
                <a:schemeClr val="tx1"/>
              </a:solidFill>
              <a:latin typeface="+mn-ea"/>
              <a:ea typeface="+mn-ea"/>
            </a:endParaRPr>
          </a:p>
          <a:p>
            <a:endParaRPr lang="en-US" altLang="ja-JP" sz="2400" b="0" dirty="0" smtClean="0">
              <a:solidFill>
                <a:schemeClr val="tx1"/>
              </a:solidFill>
              <a:latin typeface="+mn-ea"/>
              <a:ea typeface="+mn-ea"/>
            </a:endParaRPr>
          </a:p>
          <a:p>
            <a:endParaRPr lang="en-US" altLang="ja-JP" sz="2400" b="0" dirty="0">
              <a:solidFill>
                <a:schemeClr val="tx1"/>
              </a:solidFill>
              <a:latin typeface="+mn-ea"/>
              <a:ea typeface="+mn-ea"/>
            </a:endParaRPr>
          </a:p>
          <a:p>
            <a:endParaRPr lang="en-US" altLang="ja-JP" sz="2400" b="0" dirty="0">
              <a:solidFill>
                <a:schemeClr val="tx1"/>
              </a:solidFill>
              <a:latin typeface="+mn-ea"/>
              <a:ea typeface="+mn-ea"/>
            </a:endParaRPr>
          </a:p>
          <a:p>
            <a:r>
              <a:rPr lang="en-US" altLang="ja-JP" sz="2400" b="0" dirty="0" smtClean="0">
                <a:solidFill>
                  <a:schemeClr val="tx1"/>
                </a:solidFill>
                <a:latin typeface="+mn-ea"/>
                <a:ea typeface="+mn-ea"/>
              </a:rPr>
              <a:t>【</a:t>
            </a:r>
            <a:r>
              <a:rPr lang="ja-JP" altLang="en-US" sz="2400" b="0" dirty="0" smtClean="0">
                <a:solidFill>
                  <a:schemeClr val="tx1"/>
                </a:solidFill>
                <a:latin typeface="+mn-ea"/>
                <a:ea typeface="+mn-ea"/>
              </a:rPr>
              <a:t>圧力検知装置（マイコンメータ）の圧力監視機能とは</a:t>
            </a:r>
            <a:r>
              <a:rPr lang="en-US" altLang="ja-JP" sz="2400" b="0" dirty="0" smtClean="0">
                <a:solidFill>
                  <a:schemeClr val="tx1"/>
                </a:solidFill>
                <a:latin typeface="+mn-ea"/>
                <a:ea typeface="+mn-ea"/>
              </a:rPr>
              <a:t>】</a:t>
            </a:r>
            <a:r>
              <a:rPr lang="ja-JP" altLang="en-US" sz="2400" b="0" dirty="0" smtClean="0">
                <a:latin typeface="+mn-ea"/>
                <a:ea typeface="+mn-ea"/>
              </a:rPr>
              <a:t/>
            </a:r>
            <a:br>
              <a:rPr lang="ja-JP" altLang="en-US" sz="2400" b="0" dirty="0" smtClean="0">
                <a:latin typeface="+mn-ea"/>
                <a:ea typeface="+mn-ea"/>
              </a:rPr>
            </a:br>
            <a:r>
              <a:rPr lang="ja-JP" altLang="en-US" sz="2400" b="0" dirty="0" smtClean="0">
                <a:latin typeface="+mn-ea"/>
                <a:ea typeface="+mn-ea"/>
              </a:rPr>
              <a:t>マイコンメータが備える、圧力監視機能として調整圧力異常警告及び閉そく圧力異常警告の表示機能。</a:t>
            </a:r>
            <a:endParaRPr lang="ja-JP" altLang="en-US" sz="2400" dirty="0">
              <a:latin typeface="+mn-ea"/>
              <a:ea typeface="+mn-ea"/>
            </a:endParaRPr>
          </a:p>
        </p:txBody>
      </p:sp>
      <p:pic>
        <p:nvPicPr>
          <p:cNvPr id="18" name="図 17"/>
          <p:cNvPicPr>
            <a:picLocks noChangeAspect="1"/>
          </p:cNvPicPr>
          <p:nvPr/>
        </p:nvPicPr>
        <p:blipFill>
          <a:blip r:embed="rId2"/>
          <a:stretch>
            <a:fillRect/>
          </a:stretch>
        </p:blipFill>
        <p:spPr>
          <a:xfrm>
            <a:off x="1404028" y="4288422"/>
            <a:ext cx="1530075" cy="976083"/>
          </a:xfrm>
          <a:prstGeom prst="rect">
            <a:avLst/>
          </a:prstGeom>
        </p:spPr>
      </p:pic>
      <p:sp>
        <p:nvSpPr>
          <p:cNvPr id="19" name="テキスト ボックス 18"/>
          <p:cNvSpPr txBox="1"/>
          <p:nvPr/>
        </p:nvSpPr>
        <p:spPr>
          <a:xfrm>
            <a:off x="174770" y="5406869"/>
            <a:ext cx="3988592" cy="348109"/>
          </a:xfrm>
          <a:prstGeom prst="rect">
            <a:avLst/>
          </a:prstGeom>
          <a:noFill/>
        </p:spPr>
        <p:txBody>
          <a:bodyPr wrap="none" rtlCol="0">
            <a:spAutoFit/>
          </a:bodyPr>
          <a:lstStyle/>
          <a:p>
            <a:r>
              <a:rPr kumimoji="1" lang="ja-JP" altLang="en-US" sz="1662" dirty="0"/>
              <a:t>調整圧力異常警告のマイコンメータの表示</a:t>
            </a:r>
          </a:p>
        </p:txBody>
      </p:sp>
      <p:sp>
        <p:nvSpPr>
          <p:cNvPr id="21" name="角丸四角形 20"/>
          <p:cNvSpPr/>
          <p:nvPr/>
        </p:nvSpPr>
        <p:spPr>
          <a:xfrm>
            <a:off x="4996873" y="4217221"/>
            <a:ext cx="3767705" cy="16089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62" dirty="0" smtClean="0">
                <a:solidFill>
                  <a:srgbClr val="FF0000"/>
                </a:solidFill>
                <a:latin typeface="+mn-ea"/>
              </a:rPr>
              <a:t>※</a:t>
            </a:r>
            <a:r>
              <a:rPr kumimoji="1" lang="ja-JP" altLang="en-US" sz="1662" dirty="0" smtClean="0">
                <a:solidFill>
                  <a:srgbClr val="FF0000"/>
                </a:solidFill>
                <a:latin typeface="+mn-ea"/>
              </a:rPr>
              <a:t>マイコンメータの圧力監視機能の</a:t>
            </a:r>
            <a:endParaRPr kumimoji="1" lang="en-US" altLang="ja-JP" sz="1662" dirty="0" smtClean="0">
              <a:solidFill>
                <a:srgbClr val="FF0000"/>
              </a:solidFill>
              <a:latin typeface="+mn-ea"/>
            </a:endParaRPr>
          </a:p>
          <a:p>
            <a:r>
              <a:rPr kumimoji="1" lang="ja-JP" altLang="en-US" sz="1662" dirty="0" smtClean="0">
                <a:solidFill>
                  <a:srgbClr val="FF0000"/>
                </a:solidFill>
                <a:latin typeface="+mn-ea"/>
              </a:rPr>
              <a:t>　確認は、</a:t>
            </a:r>
            <a:r>
              <a:rPr kumimoji="1" lang="en-US" altLang="ja-JP" sz="1662" dirty="0" smtClean="0">
                <a:solidFill>
                  <a:srgbClr val="FF0000"/>
                </a:solidFill>
                <a:latin typeface="+mn-ea"/>
              </a:rPr>
              <a:t>30</a:t>
            </a:r>
            <a:r>
              <a:rPr kumimoji="1" lang="ja-JP" altLang="en-US" sz="1662" dirty="0" smtClean="0">
                <a:solidFill>
                  <a:srgbClr val="FF0000"/>
                </a:solidFill>
                <a:latin typeface="+mn-ea"/>
              </a:rPr>
              <a:t>日間のガスの使用状況</a:t>
            </a:r>
            <a:endParaRPr kumimoji="1" lang="en-US" altLang="ja-JP" sz="1662" dirty="0" smtClean="0">
              <a:solidFill>
                <a:srgbClr val="FF0000"/>
              </a:solidFill>
              <a:latin typeface="+mn-ea"/>
            </a:endParaRPr>
          </a:p>
          <a:p>
            <a:r>
              <a:rPr kumimoji="1" lang="ja-JP" altLang="en-US" sz="1662" dirty="0">
                <a:solidFill>
                  <a:srgbClr val="FF0000"/>
                </a:solidFill>
                <a:latin typeface="+mn-ea"/>
              </a:rPr>
              <a:t>　</a:t>
            </a:r>
            <a:r>
              <a:rPr kumimoji="1" lang="ja-JP" altLang="en-US" sz="1662" dirty="0" smtClean="0">
                <a:solidFill>
                  <a:srgbClr val="FF0000"/>
                </a:solidFill>
                <a:latin typeface="+mn-ea"/>
              </a:rPr>
              <a:t>を踏まえて判断しているため、供給</a:t>
            </a:r>
            <a:endParaRPr kumimoji="1" lang="en-US" altLang="ja-JP" sz="1662" dirty="0" smtClean="0">
              <a:solidFill>
                <a:srgbClr val="FF0000"/>
              </a:solidFill>
              <a:latin typeface="+mn-ea"/>
            </a:endParaRPr>
          </a:p>
          <a:p>
            <a:r>
              <a:rPr kumimoji="1" lang="ja-JP" altLang="en-US" sz="1662" dirty="0">
                <a:solidFill>
                  <a:srgbClr val="FF0000"/>
                </a:solidFill>
                <a:latin typeface="+mn-ea"/>
              </a:rPr>
              <a:t>　</a:t>
            </a:r>
            <a:r>
              <a:rPr kumimoji="1" lang="ja-JP" altLang="en-US" sz="1662" dirty="0" smtClean="0">
                <a:solidFill>
                  <a:srgbClr val="FF0000"/>
                </a:solidFill>
                <a:latin typeface="+mn-ea"/>
              </a:rPr>
              <a:t>開始時点検調査時には代替え措置</a:t>
            </a:r>
            <a:endParaRPr kumimoji="1" lang="en-US" altLang="ja-JP" sz="1662" dirty="0" smtClean="0">
              <a:solidFill>
                <a:srgbClr val="FF0000"/>
              </a:solidFill>
              <a:latin typeface="+mn-ea"/>
            </a:endParaRPr>
          </a:p>
          <a:p>
            <a:r>
              <a:rPr kumimoji="1" lang="ja-JP" altLang="en-US" sz="1662" dirty="0">
                <a:solidFill>
                  <a:srgbClr val="FF0000"/>
                </a:solidFill>
                <a:latin typeface="+mn-ea"/>
              </a:rPr>
              <a:t>　</a:t>
            </a:r>
            <a:r>
              <a:rPr kumimoji="1" lang="ja-JP" altLang="en-US" sz="1662" dirty="0" smtClean="0">
                <a:solidFill>
                  <a:srgbClr val="FF0000"/>
                </a:solidFill>
                <a:latin typeface="+mn-ea"/>
              </a:rPr>
              <a:t>は活用できません。</a:t>
            </a:r>
            <a:endParaRPr kumimoji="1" lang="en-US" altLang="ja-JP" sz="1662" dirty="0" smtClean="0">
              <a:solidFill>
                <a:srgbClr val="FF0000"/>
              </a:solidFill>
              <a:latin typeface="+mn-ea"/>
            </a:endParaRPr>
          </a:p>
          <a:p>
            <a:r>
              <a:rPr kumimoji="1" lang="ja-JP" altLang="en-US" sz="1662" dirty="0" smtClean="0">
                <a:solidFill>
                  <a:srgbClr val="FF0000"/>
                </a:solidFill>
                <a:latin typeface="+mn-ea"/>
              </a:rPr>
              <a:t>（これは、今回の改正後も同様です）。</a:t>
            </a:r>
            <a:endParaRPr kumimoji="1" lang="ja-JP" altLang="en-US" sz="1662" dirty="0">
              <a:solidFill>
                <a:srgbClr val="FF0000"/>
              </a:solidFill>
              <a:latin typeface="+mn-ea"/>
            </a:endParaRPr>
          </a:p>
        </p:txBody>
      </p:sp>
    </p:spTree>
    <p:extLst>
      <p:ext uri="{BB962C8B-B14F-4D97-AF65-F5344CB8AC3E}">
        <p14:creationId xmlns:p14="http://schemas.microsoft.com/office/powerpoint/2010/main" val="3125848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5</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３</a:t>
            </a:r>
            <a:r>
              <a:rPr kumimoji="1" lang="ja-JP" altLang="en-US" dirty="0" smtClean="0">
                <a:solidFill>
                  <a:schemeClr val="bg1"/>
                </a:solidFill>
              </a:rPr>
              <a:t>．これまでを代替え措置を使用するための条件</a:t>
            </a:r>
            <a:endParaRPr kumimoji="1" lang="ja-JP" altLang="en-US" dirty="0">
              <a:solidFill>
                <a:schemeClr val="bg1"/>
              </a:solidFill>
            </a:endParaRPr>
          </a:p>
        </p:txBody>
      </p:sp>
      <p:sp>
        <p:nvSpPr>
          <p:cNvPr id="4" name="テキスト ボックス 3"/>
          <p:cNvSpPr txBox="1"/>
          <p:nvPr/>
        </p:nvSpPr>
        <p:spPr bwMode="white">
          <a:xfrm>
            <a:off x="303686" y="661408"/>
            <a:ext cx="8536628" cy="4247317"/>
          </a:xfrm>
          <a:prstGeom prst="rect">
            <a:avLst/>
          </a:prstGeom>
          <a:solidFill>
            <a:schemeClr val="bg1"/>
          </a:solidFill>
          <a:ln>
            <a:noFill/>
          </a:ln>
        </p:spPr>
        <p:txBody>
          <a:bodyPr wrap="square" rtlCol="0">
            <a:spAutoFit/>
          </a:bodyPr>
          <a:lstStyle/>
          <a:p>
            <a:r>
              <a:rPr kumimoji="1" lang="ja-JP" altLang="en-US" dirty="0"/>
              <a:t>しかし、この代替え措置の利用には以下の２つの条件があった</a:t>
            </a:r>
            <a:r>
              <a:rPr kumimoji="1" lang="ja-JP" altLang="en-US" dirty="0" smtClean="0"/>
              <a:t>。</a:t>
            </a:r>
            <a:endParaRPr kumimoji="1" lang="en-US" altLang="ja-JP" dirty="0" smtClean="0"/>
          </a:p>
          <a:p>
            <a:r>
              <a:rPr kumimoji="1" lang="ja-JP" altLang="en-US" dirty="0" smtClean="0">
                <a:solidFill>
                  <a:srgbClr val="FF0000"/>
                </a:solidFill>
              </a:rPr>
              <a:t>⇒以下の２つの条件を満たしていなければ代替え措置の利用は不可であった。</a:t>
            </a:r>
            <a:endParaRPr kumimoji="1" lang="en-US" altLang="ja-JP" dirty="0" smtClean="0">
              <a:solidFill>
                <a:srgbClr val="FF0000"/>
              </a:solidFill>
            </a:endParaRPr>
          </a:p>
          <a:p>
            <a:endParaRPr kumimoji="1" lang="ja-JP" altLang="en-US" dirty="0"/>
          </a:p>
          <a:p>
            <a:r>
              <a:rPr kumimoji="1" lang="en-US" altLang="ja-JP" dirty="0"/>
              <a:t>【</a:t>
            </a:r>
            <a:r>
              <a:rPr kumimoji="1" lang="ja-JP" altLang="en-US" dirty="0"/>
              <a:t>条件①</a:t>
            </a:r>
            <a:r>
              <a:rPr kumimoji="1" lang="en-US" altLang="ja-JP" dirty="0" smtClean="0"/>
              <a:t>】</a:t>
            </a:r>
            <a:r>
              <a:rPr kumimoji="1" lang="ja-JP" altLang="en-US" dirty="0" smtClean="0"/>
              <a:t>１年間の異常表示監視</a:t>
            </a:r>
            <a:r>
              <a:rPr kumimoji="1" lang="en-US" altLang="ja-JP" dirty="0"/>
              <a:t/>
            </a:r>
            <a:br>
              <a:rPr kumimoji="1" lang="en-US" altLang="ja-JP" dirty="0"/>
            </a:br>
            <a:r>
              <a:rPr kumimoji="1" lang="ja-JP" altLang="en-US" dirty="0"/>
              <a:t>２ヵ月に１回以上</a:t>
            </a:r>
            <a:r>
              <a:rPr kumimoji="1" lang="ja-JP" altLang="en-US" dirty="0" smtClean="0"/>
              <a:t>、マイコンメータの圧力</a:t>
            </a:r>
            <a:r>
              <a:rPr kumimoji="1" lang="ja-JP" altLang="en-US" dirty="0"/>
              <a:t>異常の</a:t>
            </a:r>
            <a:r>
              <a:rPr kumimoji="1" lang="ja-JP" altLang="en-US" dirty="0" smtClean="0"/>
              <a:t>表示の有無を</a:t>
            </a:r>
            <a:r>
              <a:rPr kumimoji="1" lang="ja-JP" altLang="en-US" dirty="0"/>
              <a:t>確認し、異常があった場合は必要な措置を講じる。なお、その記録を１年間分保存しなければならない</a:t>
            </a:r>
            <a:r>
              <a:rPr kumimoji="1" lang="ja-JP" altLang="en-US" dirty="0" smtClean="0"/>
              <a:t>。ただ</a:t>
            </a:r>
            <a:r>
              <a:rPr kumimoji="1" lang="ja-JP" altLang="en-US" dirty="0"/>
              <a:t>し</a:t>
            </a:r>
            <a:r>
              <a:rPr kumimoji="1" lang="ja-JP" altLang="en-US" dirty="0" smtClean="0"/>
              <a:t>、</a:t>
            </a:r>
            <a:r>
              <a:rPr kumimoji="1" lang="ja-JP" altLang="en-US" dirty="0"/>
              <a:t>集中監視等で常時監視している場合は</a:t>
            </a:r>
            <a:r>
              <a:rPr kumimoji="1" lang="ja-JP" altLang="en-US" dirty="0" smtClean="0"/>
              <a:t>、異常</a:t>
            </a:r>
            <a:r>
              <a:rPr kumimoji="1" lang="ja-JP" altLang="en-US" dirty="0"/>
              <a:t>があった場合の必要な措置を講じた</a:t>
            </a:r>
            <a:r>
              <a:rPr kumimoji="1" lang="ja-JP" altLang="en-US" dirty="0" smtClean="0"/>
              <a:t>記録だけ</a:t>
            </a:r>
            <a:r>
              <a:rPr kumimoji="1" lang="ja-JP" altLang="en-US" dirty="0"/>
              <a:t>で</a:t>
            </a:r>
            <a:r>
              <a:rPr kumimoji="1" lang="ja-JP" altLang="en-US" dirty="0" smtClean="0"/>
              <a:t>良い</a:t>
            </a:r>
            <a:r>
              <a:rPr kumimoji="1" lang="ja-JP" altLang="en-US" dirty="0"/>
              <a:t>。</a:t>
            </a:r>
          </a:p>
          <a:p>
            <a:r>
              <a:rPr kumimoji="1" lang="ja-JP" altLang="en-US" dirty="0"/>
              <a:t>→１年間</a:t>
            </a:r>
            <a:r>
              <a:rPr kumimoji="1" lang="ja-JP" altLang="en-US" dirty="0" smtClean="0"/>
              <a:t>の</a:t>
            </a:r>
            <a:r>
              <a:rPr kumimoji="1" lang="ja-JP" altLang="en-US" dirty="0"/>
              <a:t>確認</a:t>
            </a:r>
            <a:r>
              <a:rPr kumimoji="1" lang="ja-JP" altLang="en-US" dirty="0" smtClean="0"/>
              <a:t>が</a:t>
            </a:r>
            <a:r>
              <a:rPr kumimoji="1" lang="ja-JP" altLang="en-US" dirty="0"/>
              <a:t>必要な</a:t>
            </a:r>
            <a:r>
              <a:rPr kumimoji="1" lang="ja-JP" altLang="en-US" dirty="0" smtClean="0"/>
              <a:t>理由・・</a:t>
            </a:r>
            <a:r>
              <a:rPr kumimoji="1" lang="ja-JP" altLang="en-US" dirty="0"/>
              <a:t>・</a:t>
            </a:r>
            <a:r>
              <a:rPr kumimoji="1" lang="ja-JP" altLang="en-US" dirty="0" smtClean="0"/>
              <a:t>圧力</a:t>
            </a:r>
            <a:r>
              <a:rPr kumimoji="1" lang="ja-JP" altLang="en-US" dirty="0"/>
              <a:t>監視機能は１月のガスの使用状況を踏まえて異常警告</a:t>
            </a:r>
            <a:r>
              <a:rPr kumimoji="1" lang="ja-JP" altLang="en-US" dirty="0" smtClean="0"/>
              <a:t>を表示するが</a:t>
            </a:r>
            <a:r>
              <a:rPr kumimoji="1" lang="ja-JP" altLang="en-US" dirty="0"/>
              <a:t>、ガスの使用状況が少なければ、異常があっても表示</a:t>
            </a:r>
            <a:r>
              <a:rPr kumimoji="1" lang="ja-JP" altLang="en-US" dirty="0" smtClean="0"/>
              <a:t>されない</a:t>
            </a:r>
            <a:r>
              <a:rPr kumimoji="1" lang="ja-JP" altLang="en-US" dirty="0"/>
              <a:t>可能性</a:t>
            </a:r>
            <a:r>
              <a:rPr kumimoji="1" lang="ja-JP" altLang="en-US" dirty="0" smtClean="0"/>
              <a:t>も</a:t>
            </a:r>
            <a:r>
              <a:rPr kumimoji="1" lang="ja-JP" altLang="en-US" dirty="0"/>
              <a:t>あり、それを担保するためと推定される。</a:t>
            </a:r>
          </a:p>
          <a:p>
            <a:endParaRPr kumimoji="1" lang="ja-JP" altLang="en-US" dirty="0"/>
          </a:p>
          <a:p>
            <a:r>
              <a:rPr kumimoji="1" lang="en-US" altLang="ja-JP" dirty="0"/>
              <a:t>【</a:t>
            </a:r>
            <a:r>
              <a:rPr kumimoji="1" lang="ja-JP" altLang="en-US" dirty="0"/>
              <a:t>条件②</a:t>
            </a:r>
            <a:r>
              <a:rPr kumimoji="1" lang="en-US" altLang="ja-JP" dirty="0" smtClean="0"/>
              <a:t>】</a:t>
            </a:r>
          </a:p>
          <a:p>
            <a:r>
              <a:rPr kumimoji="1" lang="ja-JP" altLang="en-US" dirty="0" smtClean="0"/>
              <a:t>マイコンメータ設置時に、マイコンメータ設置付近と燃焼器入口付近の圧力をそれぞれ測定し、その差圧（配管圧損）が</a:t>
            </a:r>
            <a:r>
              <a:rPr kumimoji="1" lang="en-US" altLang="ja-JP" dirty="0" smtClean="0"/>
              <a:t>0.3kPa</a:t>
            </a:r>
            <a:r>
              <a:rPr kumimoji="1" lang="ja-JP" altLang="en-US" dirty="0" smtClean="0"/>
              <a:t>以下であることを確認しておくこと。</a:t>
            </a:r>
            <a:endParaRPr kumimoji="1" lang="en-US" altLang="ja-JP" dirty="0"/>
          </a:p>
        </p:txBody>
      </p:sp>
      <p:pic>
        <p:nvPicPr>
          <p:cNvPr id="6" name="図 5"/>
          <p:cNvPicPr>
            <a:picLocks noChangeAspect="1"/>
          </p:cNvPicPr>
          <p:nvPr/>
        </p:nvPicPr>
        <p:blipFill>
          <a:blip r:embed="rId2"/>
          <a:stretch>
            <a:fillRect/>
          </a:stretch>
        </p:blipFill>
        <p:spPr>
          <a:xfrm>
            <a:off x="712844" y="5043661"/>
            <a:ext cx="958845" cy="1249666"/>
          </a:xfrm>
          <a:prstGeom prst="rect">
            <a:avLst/>
          </a:prstGeom>
        </p:spPr>
      </p:pic>
      <p:sp>
        <p:nvSpPr>
          <p:cNvPr id="8" name="四角形吹き出し 7"/>
          <p:cNvSpPr/>
          <p:nvPr/>
        </p:nvSpPr>
        <p:spPr>
          <a:xfrm>
            <a:off x="2512291" y="5043661"/>
            <a:ext cx="6446982" cy="1116994"/>
          </a:xfrm>
          <a:prstGeom prst="wedgeRectCallout">
            <a:avLst>
              <a:gd name="adj1" fmla="val -63053"/>
              <a:gd name="adj2" fmla="val -1224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条件②にあるマイコンメータを設置、交換した時にそれぞれの圧力測定をすることは作業が面倒だな。供給開始時点検調査の差圧記録を用いてもメータ交換後はまた再測定が必要だし・・・。</a:t>
            </a:r>
            <a:endParaRPr kumimoji="1" lang="en-US" altLang="ja-JP" dirty="0" smtClean="0">
              <a:solidFill>
                <a:srgbClr val="FF0000"/>
              </a:solidFill>
            </a:endParaRPr>
          </a:p>
          <a:p>
            <a:pPr algn="ctr"/>
            <a:r>
              <a:rPr kumimoji="1" lang="ja-JP" altLang="en-US" dirty="0" smtClean="0">
                <a:solidFill>
                  <a:srgbClr val="FF0000"/>
                </a:solidFill>
              </a:rPr>
              <a:t>それなら、点検調査時に普通に実測しよう・・・・。</a:t>
            </a:r>
            <a:endParaRPr kumimoji="1" lang="ja-JP" altLang="en-US" dirty="0">
              <a:solidFill>
                <a:srgbClr val="FF0000"/>
              </a:solidFill>
            </a:endParaRPr>
          </a:p>
        </p:txBody>
      </p:sp>
      <p:sp>
        <p:nvSpPr>
          <p:cNvPr id="9" name="正方形/長方形 8"/>
          <p:cNvSpPr/>
          <p:nvPr/>
        </p:nvSpPr>
        <p:spPr>
          <a:xfrm>
            <a:off x="471054" y="6438366"/>
            <a:ext cx="8017164" cy="365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条件②のために、これまでの例示基準の代替え措置は</a:t>
            </a:r>
            <a:endParaRPr kumimoji="1" lang="en-US" altLang="ja-JP" dirty="0" smtClean="0"/>
          </a:p>
          <a:p>
            <a:pPr algn="ctr"/>
            <a:r>
              <a:rPr kumimoji="1" lang="ja-JP" altLang="en-US" dirty="0" smtClean="0"/>
              <a:t>あまり運用されていなかったと推測される。</a:t>
            </a:r>
            <a:endParaRPr kumimoji="1" lang="ja-JP" altLang="en-US" dirty="0"/>
          </a:p>
        </p:txBody>
      </p:sp>
    </p:spTree>
    <p:extLst>
      <p:ext uri="{BB962C8B-B14F-4D97-AF65-F5344CB8AC3E}">
        <p14:creationId xmlns:p14="http://schemas.microsoft.com/office/powerpoint/2010/main" val="2134148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bwMode="white">
          <a:xfrm>
            <a:off x="822960" y="286604"/>
            <a:ext cx="7543800" cy="4017541"/>
          </a:xfrm>
          <a:solidFill>
            <a:schemeClr val="bg1"/>
          </a:solidFill>
        </p:spPr>
        <p:txBody>
          <a:bodyPr/>
          <a:lstStyle/>
          <a:p>
            <a:pPr algn="ctr"/>
            <a:r>
              <a:rPr lang="en-US" altLang="ja-JP" dirty="0"/>
              <a:t/>
            </a:r>
            <a:br>
              <a:rPr lang="en-US" altLang="ja-JP" dirty="0"/>
            </a:br>
            <a:r>
              <a:rPr lang="ja-JP" altLang="en-US" dirty="0" smtClean="0"/>
              <a:t>２</a:t>
            </a:r>
            <a:r>
              <a:rPr kumimoji="1" lang="ja-JP" altLang="en-US" dirty="0" smtClean="0"/>
              <a:t>．改正のポイント</a:t>
            </a:r>
            <a:r>
              <a:rPr kumimoji="1" lang="en-US" altLang="ja-JP" dirty="0" smtClean="0"/>
              <a:t/>
            </a:r>
            <a:br>
              <a:rPr kumimoji="1" lang="en-US" altLang="ja-JP" dirty="0" smtClean="0"/>
            </a:br>
            <a:endParaRPr kumimoji="1" lang="ja-JP" altLang="en-US" dirty="0"/>
          </a:p>
        </p:txBody>
      </p:sp>
    </p:spTree>
    <p:extLst>
      <p:ext uri="{BB962C8B-B14F-4D97-AF65-F5344CB8AC3E}">
        <p14:creationId xmlns:p14="http://schemas.microsoft.com/office/powerpoint/2010/main" val="330329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7</a:t>
            </a:fld>
            <a:endParaRPr kumimoji="1" lang="ja-JP" altLang="en-US" sz="2800" dirty="0"/>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a:solidFill>
                  <a:schemeClr val="bg1"/>
                </a:solidFill>
              </a:rPr>
              <a:t>１</a:t>
            </a:r>
            <a:r>
              <a:rPr kumimoji="1" lang="ja-JP" altLang="en-US" dirty="0" smtClean="0">
                <a:solidFill>
                  <a:schemeClr val="bg1"/>
                </a:solidFill>
              </a:rPr>
              <a:t>．改正のポイント</a:t>
            </a:r>
            <a:endParaRPr kumimoji="1" lang="ja-JP" altLang="en-US" dirty="0">
              <a:solidFill>
                <a:schemeClr val="bg1"/>
              </a:solidFill>
            </a:endParaRPr>
          </a:p>
        </p:txBody>
      </p:sp>
      <p:sp>
        <p:nvSpPr>
          <p:cNvPr id="4" name="テキスト ボックス 3"/>
          <p:cNvSpPr txBox="1"/>
          <p:nvPr/>
        </p:nvSpPr>
        <p:spPr bwMode="white">
          <a:xfrm>
            <a:off x="303686" y="593675"/>
            <a:ext cx="8536628" cy="5016758"/>
          </a:xfrm>
          <a:prstGeom prst="rect">
            <a:avLst/>
          </a:prstGeom>
          <a:solidFill>
            <a:schemeClr val="bg1"/>
          </a:solidFill>
        </p:spPr>
        <p:txBody>
          <a:bodyPr wrap="square" rtlCol="0">
            <a:spAutoFit/>
          </a:bodyPr>
          <a:lstStyle/>
          <a:p>
            <a:r>
              <a:rPr kumimoji="1" lang="en-US" altLang="ja-JP" sz="2500" dirty="0" smtClean="0">
                <a:solidFill>
                  <a:srgbClr val="0070C0"/>
                </a:solidFill>
              </a:rPr>
              <a:t>【</a:t>
            </a:r>
            <a:r>
              <a:rPr kumimoji="1" lang="ja-JP" altLang="en-US" sz="2500" dirty="0" smtClean="0">
                <a:solidFill>
                  <a:srgbClr val="0070C0"/>
                </a:solidFill>
              </a:rPr>
              <a:t>改正</a:t>
            </a:r>
            <a:r>
              <a:rPr kumimoji="1" lang="ja-JP" altLang="en-US" sz="2500" dirty="0">
                <a:solidFill>
                  <a:srgbClr val="0070C0"/>
                </a:solidFill>
              </a:rPr>
              <a:t>の</a:t>
            </a:r>
            <a:r>
              <a:rPr kumimoji="1" lang="ja-JP" altLang="en-US" sz="2500" dirty="0" smtClean="0">
                <a:solidFill>
                  <a:srgbClr val="0070C0"/>
                </a:solidFill>
              </a:rPr>
              <a:t>ポイント①</a:t>
            </a:r>
            <a:r>
              <a:rPr kumimoji="1" lang="en-US" altLang="ja-JP" sz="2500" dirty="0" smtClean="0">
                <a:solidFill>
                  <a:srgbClr val="0070C0"/>
                </a:solidFill>
              </a:rPr>
              <a:t>】</a:t>
            </a:r>
            <a:r>
              <a:rPr kumimoji="1" lang="en-US" altLang="ja-JP" dirty="0"/>
              <a:t/>
            </a:r>
            <a:br>
              <a:rPr kumimoji="1" lang="en-US" altLang="ja-JP" dirty="0"/>
            </a:br>
            <a:r>
              <a:rPr kumimoji="1" lang="ja-JP" altLang="en-US" dirty="0" smtClean="0"/>
              <a:t>これまでの代替え措置の条件②により、マイコンメータ</a:t>
            </a:r>
            <a:r>
              <a:rPr kumimoji="1" lang="ja-JP" altLang="en-US" dirty="0"/>
              <a:t>設置時に、マイコンメータ設置付近と燃焼器入口付近の圧力をそれぞれ測定し、その差圧（配管圧損）が</a:t>
            </a:r>
            <a:r>
              <a:rPr kumimoji="1" lang="en-US" altLang="ja-JP" dirty="0"/>
              <a:t>0.3kPa</a:t>
            </a:r>
            <a:r>
              <a:rPr kumimoji="1" lang="ja-JP" altLang="en-US" dirty="0"/>
              <a:t>以下であることを確認して</a:t>
            </a:r>
            <a:r>
              <a:rPr kumimoji="1" lang="ja-JP" altLang="en-US" dirty="0" smtClean="0"/>
              <a:t>おく必要があった。これは、３種の圧力測定の代替え措置の条件となっていたが、燃焼器入口圧力の代替え措置のみの条件に変更された。</a:t>
            </a:r>
            <a:endParaRPr kumimoji="1" lang="en-US" altLang="ja-JP" dirty="0" smtClean="0"/>
          </a:p>
          <a:p>
            <a:r>
              <a:rPr kumimoji="1" lang="ja-JP" altLang="en-US" dirty="0" smtClean="0"/>
              <a:t>（調整圧力、閉塞圧力の代替え措置の条件からは除外）。</a:t>
            </a:r>
            <a:endParaRPr kumimoji="1" lang="en-US" altLang="ja-JP" dirty="0" smtClean="0"/>
          </a:p>
          <a:p>
            <a:endParaRPr kumimoji="1" lang="en-US" altLang="ja-JP" dirty="0" smtClean="0"/>
          </a:p>
          <a:p>
            <a:r>
              <a:rPr kumimoji="1" lang="ja-JP" altLang="en-US" dirty="0" smtClean="0"/>
              <a:t>また、その差圧の確認時期がマイコンメータ設置時に限定されていたもの</a:t>
            </a:r>
            <a:r>
              <a:rPr kumimoji="1" lang="ja-JP" altLang="en-US" dirty="0"/>
              <a:t>が</a:t>
            </a:r>
            <a:r>
              <a:rPr kumimoji="1" lang="ja-JP" altLang="en-US" dirty="0" smtClean="0"/>
              <a:t>削除された。つまり、マイコンメータ設置時でなくとも、例えば直近の点検調査時の測定記録を持ってしても条件を満たすことになった。</a:t>
            </a:r>
            <a:endParaRPr kumimoji="1" lang="en-US" altLang="ja-JP" dirty="0" smtClean="0"/>
          </a:p>
          <a:p>
            <a:endParaRPr kumimoji="1" lang="en-US" altLang="ja-JP" dirty="0" smtClean="0"/>
          </a:p>
          <a:p>
            <a:endParaRPr kumimoji="1" lang="en-US" altLang="ja-JP" dirty="0" smtClean="0"/>
          </a:p>
          <a:p>
            <a:r>
              <a:rPr kumimoji="1" lang="en-US" altLang="ja-JP" sz="2500" dirty="0" smtClean="0">
                <a:solidFill>
                  <a:srgbClr val="0070C0"/>
                </a:solidFill>
              </a:rPr>
              <a:t>【</a:t>
            </a:r>
            <a:r>
              <a:rPr kumimoji="1" lang="ja-JP" altLang="en-US" sz="2500" dirty="0" smtClean="0">
                <a:solidFill>
                  <a:srgbClr val="0070C0"/>
                </a:solidFill>
              </a:rPr>
              <a:t>改正のポイント②</a:t>
            </a:r>
            <a:r>
              <a:rPr kumimoji="1" lang="en-US" altLang="ja-JP" sz="2500" dirty="0" smtClean="0">
                <a:solidFill>
                  <a:srgbClr val="0070C0"/>
                </a:solidFill>
              </a:rPr>
              <a:t>】</a:t>
            </a:r>
          </a:p>
          <a:p>
            <a:r>
              <a:rPr kumimoji="1" lang="ja-JP" altLang="en-US" dirty="0" smtClean="0"/>
              <a:t>条件②の差圧の測定に関しては、これまでの実測によるもののほか、算定によるものを新たに追加した。</a:t>
            </a:r>
            <a:endParaRPr kumimoji="1" lang="en-US" altLang="ja-JP" dirty="0" smtClean="0"/>
          </a:p>
          <a:p>
            <a:endParaRPr kumimoji="1" lang="en-US" altLang="ja-JP" dirty="0" smtClean="0"/>
          </a:p>
          <a:p>
            <a:r>
              <a:rPr kumimoji="1" lang="ja-JP" altLang="en-US" dirty="0" smtClean="0"/>
              <a:t>その他、１年間分の記録の保存等については従来通り。</a:t>
            </a:r>
            <a:endParaRPr kumimoji="1" lang="en-US" altLang="ja-JP" dirty="0"/>
          </a:p>
        </p:txBody>
      </p:sp>
    </p:spTree>
    <p:extLst>
      <p:ext uri="{BB962C8B-B14F-4D97-AF65-F5344CB8AC3E}">
        <p14:creationId xmlns:p14="http://schemas.microsoft.com/office/powerpoint/2010/main" val="2770029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12381" y="6488257"/>
            <a:ext cx="984019" cy="365125"/>
          </a:xfrm>
        </p:spPr>
        <p:txBody>
          <a:bodyPr/>
          <a:lstStyle/>
          <a:p>
            <a:fld id="{D9550142-B990-490A-A107-ED7302A7FD52}" type="slidenum">
              <a:rPr kumimoji="1" lang="ja-JP" altLang="en-US" sz="2800" smtClean="0"/>
              <a:t>8</a:t>
            </a:fld>
            <a:endParaRPr kumimoji="1" lang="ja-JP" altLang="en-US" sz="2800" dirty="0"/>
          </a:p>
        </p:txBody>
      </p:sp>
      <p:sp>
        <p:nvSpPr>
          <p:cNvPr id="3" name="正方形/長方形 2"/>
          <p:cNvSpPr/>
          <p:nvPr/>
        </p:nvSpPr>
        <p:spPr>
          <a:xfrm>
            <a:off x="712844" y="1421177"/>
            <a:ext cx="7698163" cy="449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タイトル 1"/>
          <p:cNvSpPr>
            <a:spLocks noGrp="1"/>
          </p:cNvSpPr>
          <p:nvPr>
            <p:ph type="title"/>
          </p:nvPr>
        </p:nvSpPr>
        <p:spPr>
          <a:xfrm>
            <a:off x="0" y="0"/>
            <a:ext cx="9144000" cy="526472"/>
          </a:xfrm>
          <a:solidFill>
            <a:schemeClr val="accent1"/>
          </a:solidFill>
        </p:spPr>
        <p:txBody>
          <a:bodyPr/>
          <a:lstStyle/>
          <a:p>
            <a:r>
              <a:rPr lang="ja-JP" altLang="en-US" dirty="0" smtClean="0">
                <a:solidFill>
                  <a:schemeClr val="bg1"/>
                </a:solidFill>
              </a:rPr>
              <a:t>２</a:t>
            </a:r>
            <a:r>
              <a:rPr kumimoji="1" lang="ja-JP" altLang="en-US" dirty="0" smtClean="0">
                <a:solidFill>
                  <a:schemeClr val="bg1"/>
                </a:solidFill>
              </a:rPr>
              <a:t>．圧力ごとの代替え措置利用の条件　新旧表による整理</a:t>
            </a:r>
            <a:endParaRPr kumimoji="1" lang="ja-JP" altLang="en-US" dirty="0">
              <a:solidFill>
                <a:schemeClr val="bg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900233928"/>
              </p:ext>
            </p:extLst>
          </p:nvPr>
        </p:nvGraphicFramePr>
        <p:xfrm>
          <a:off x="0" y="557129"/>
          <a:ext cx="9143998" cy="5778550"/>
        </p:xfrm>
        <a:graphic>
          <a:graphicData uri="http://schemas.openxmlformats.org/drawingml/2006/table">
            <a:tbl>
              <a:tblPr firstRow="1" bandRow="1">
                <a:tableStyleId>{5C22544A-7EE6-4342-B048-85BDC9FD1C3A}</a:tableStyleId>
              </a:tblPr>
              <a:tblGrid>
                <a:gridCol w="1219979">
                  <a:extLst>
                    <a:ext uri="{9D8B030D-6E8A-4147-A177-3AD203B41FA5}">
                      <a16:colId xmlns:a16="http://schemas.microsoft.com/office/drawing/2014/main" val="2837623334"/>
                    </a:ext>
                  </a:extLst>
                </a:gridCol>
                <a:gridCol w="3938114">
                  <a:extLst>
                    <a:ext uri="{9D8B030D-6E8A-4147-A177-3AD203B41FA5}">
                      <a16:colId xmlns:a16="http://schemas.microsoft.com/office/drawing/2014/main" val="4154963890"/>
                    </a:ext>
                  </a:extLst>
                </a:gridCol>
                <a:gridCol w="3985905">
                  <a:extLst>
                    <a:ext uri="{9D8B030D-6E8A-4147-A177-3AD203B41FA5}">
                      <a16:colId xmlns:a16="http://schemas.microsoft.com/office/drawing/2014/main" val="1612149571"/>
                    </a:ext>
                  </a:extLst>
                </a:gridCol>
              </a:tblGrid>
              <a:tr h="351100">
                <a:tc>
                  <a:txBody>
                    <a:bodyPr/>
                    <a:lstStyle/>
                    <a:p>
                      <a:endParaRPr kumimoji="1" lang="ja-JP" altLang="en-US" dirty="0"/>
                    </a:p>
                  </a:txBody>
                  <a:tcPr/>
                </a:tc>
                <a:tc>
                  <a:txBody>
                    <a:bodyPr/>
                    <a:lstStyle/>
                    <a:p>
                      <a:pPr algn="ctr"/>
                      <a:r>
                        <a:rPr kumimoji="1" lang="ja-JP" altLang="en-US" dirty="0" smtClean="0"/>
                        <a:t>改正前</a:t>
                      </a:r>
                      <a:endParaRPr kumimoji="1" lang="ja-JP" altLang="en-US" dirty="0"/>
                    </a:p>
                  </a:txBody>
                  <a:tcPr/>
                </a:tc>
                <a:tc>
                  <a:txBody>
                    <a:bodyPr/>
                    <a:lstStyle/>
                    <a:p>
                      <a:pPr algn="ctr"/>
                      <a:r>
                        <a:rPr kumimoji="1" lang="ja-JP" altLang="en-US" dirty="0" smtClean="0"/>
                        <a:t>改正後</a:t>
                      </a:r>
                      <a:endParaRPr kumimoji="1" lang="ja-JP" altLang="en-US" dirty="0"/>
                    </a:p>
                  </a:txBody>
                  <a:tcPr/>
                </a:tc>
                <a:extLst>
                  <a:ext uri="{0D108BD9-81ED-4DB2-BD59-A6C34878D82A}">
                    <a16:rowId xmlns:a16="http://schemas.microsoft.com/office/drawing/2014/main" val="1294817421"/>
                  </a:ext>
                </a:extLst>
              </a:tr>
              <a:tr h="1726241">
                <a:tc>
                  <a:txBody>
                    <a:bodyPr/>
                    <a:lstStyle/>
                    <a:p>
                      <a:r>
                        <a:rPr kumimoji="1" lang="ja-JP" altLang="en-US" sz="1500" dirty="0" smtClean="0"/>
                        <a:t>調整圧力</a:t>
                      </a:r>
                      <a:endParaRPr kumimoji="1" lang="ja-JP" altLang="en-US" sz="1500" dirty="0"/>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t>メータ設置時に、メータ付近と燃焼器入口付近の圧力を測定し、その差圧（配管圧損）が</a:t>
                      </a:r>
                      <a:r>
                        <a:rPr kumimoji="1" lang="en-US" altLang="ja-JP" sz="1500" dirty="0" smtClean="0"/>
                        <a:t>0.3kPa</a:t>
                      </a:r>
                      <a:r>
                        <a:rPr kumimoji="1" lang="ja-JP" altLang="en-US" sz="1500" dirty="0" smtClean="0"/>
                        <a:t>以下であることを確認。</a:t>
                      </a:r>
                      <a:endParaRPr kumimoji="1" lang="ja-JP" altLang="en-US" sz="1500" dirty="0"/>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solidFill>
                            <a:srgbClr val="FF0000"/>
                          </a:solidFill>
                        </a:rPr>
                        <a:t>削除</a:t>
                      </a:r>
                      <a:endParaRPr kumimoji="1" lang="ja-JP" altLang="en-US" sz="1500" dirty="0">
                        <a:solidFill>
                          <a:srgbClr val="FF0000"/>
                        </a:solidFill>
                      </a:endParaRPr>
                    </a:p>
                  </a:txBody>
                  <a:tcPr/>
                </a:tc>
                <a:extLst>
                  <a:ext uri="{0D108BD9-81ED-4DB2-BD59-A6C34878D82A}">
                    <a16:rowId xmlns:a16="http://schemas.microsoft.com/office/drawing/2014/main" val="4066734767"/>
                  </a:ext>
                </a:extLst>
              </a:tr>
              <a:tr h="1726241">
                <a:tc>
                  <a:txBody>
                    <a:bodyPr/>
                    <a:lstStyle/>
                    <a:p>
                      <a:r>
                        <a:rPr kumimoji="1" lang="ja-JP" altLang="en-US" sz="1500" dirty="0" smtClean="0"/>
                        <a:t>閉そく</a:t>
                      </a:r>
                      <a:endParaRPr kumimoji="1" lang="en-US" altLang="ja-JP" sz="1500" dirty="0" smtClean="0"/>
                    </a:p>
                    <a:p>
                      <a:r>
                        <a:rPr kumimoji="1" lang="ja-JP" altLang="en-US" sz="1500" dirty="0" smtClean="0"/>
                        <a:t>圧力</a:t>
                      </a:r>
                      <a:endParaRPr kumimoji="1" lang="ja-JP" altLang="en-US" sz="1500" dirty="0"/>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t>メータ設置時に、メータ付近と燃焼器入口付近の圧力を測定し、その差圧（配管圧損）が</a:t>
                      </a:r>
                      <a:r>
                        <a:rPr kumimoji="1" lang="en-US" altLang="ja-JP" sz="1500" dirty="0" smtClean="0"/>
                        <a:t>0.3kPa</a:t>
                      </a:r>
                      <a:r>
                        <a:rPr kumimoji="1" lang="ja-JP" altLang="en-US" sz="1500" dirty="0" smtClean="0"/>
                        <a:t>以下であることを確認。</a:t>
                      </a:r>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solidFill>
                            <a:srgbClr val="FF0000"/>
                          </a:solidFill>
                        </a:rPr>
                        <a:t>削除</a:t>
                      </a:r>
                      <a:endParaRPr kumimoji="1" lang="ja-JP" altLang="en-US" sz="1500" dirty="0">
                        <a:solidFill>
                          <a:srgbClr val="FF0000"/>
                        </a:solidFill>
                      </a:endParaRPr>
                    </a:p>
                  </a:txBody>
                  <a:tcPr/>
                </a:tc>
                <a:extLst>
                  <a:ext uri="{0D108BD9-81ED-4DB2-BD59-A6C34878D82A}">
                    <a16:rowId xmlns:a16="http://schemas.microsoft.com/office/drawing/2014/main" val="267575096"/>
                  </a:ext>
                </a:extLst>
              </a:tr>
              <a:tr h="1960308">
                <a:tc>
                  <a:txBody>
                    <a:bodyPr/>
                    <a:lstStyle/>
                    <a:p>
                      <a:r>
                        <a:rPr kumimoji="1" lang="ja-JP" altLang="en-US" sz="1500" dirty="0" smtClean="0"/>
                        <a:t>燃焼器</a:t>
                      </a:r>
                      <a:endParaRPr kumimoji="1" lang="en-US" altLang="ja-JP" sz="1500" dirty="0" smtClean="0"/>
                    </a:p>
                    <a:p>
                      <a:r>
                        <a:rPr kumimoji="1" lang="ja-JP" altLang="en-US" sz="1500" dirty="0" smtClean="0"/>
                        <a:t>入口圧力</a:t>
                      </a:r>
                      <a:endParaRPr kumimoji="1" lang="ja-JP" altLang="en-US" sz="1500" dirty="0"/>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t>メータ設置時に、メータ付近と燃焼器入口付近の圧力を測定し、その差圧（配管圧損）が</a:t>
                      </a:r>
                      <a:r>
                        <a:rPr kumimoji="1" lang="en-US" altLang="ja-JP" sz="1500" dirty="0" smtClean="0"/>
                        <a:t>0.3kPa</a:t>
                      </a:r>
                      <a:r>
                        <a:rPr kumimoji="1" lang="ja-JP" altLang="en-US" sz="1500" dirty="0" smtClean="0"/>
                        <a:t>以下であることを確認。</a:t>
                      </a:r>
                    </a:p>
                  </a:txBody>
                  <a:tcPr/>
                </a:tc>
                <a:tc>
                  <a:txBody>
                    <a:bodyPr/>
                    <a:lstStyle/>
                    <a:p>
                      <a:r>
                        <a:rPr kumimoji="1" lang="ja-JP" altLang="en-US" sz="1500" dirty="0" smtClean="0"/>
                        <a:t>条件①</a:t>
                      </a:r>
                      <a:endParaRPr kumimoji="1" lang="en-US" altLang="ja-JP" sz="1500" dirty="0" smtClean="0"/>
                    </a:p>
                    <a:p>
                      <a:r>
                        <a:rPr kumimoji="1" lang="ja-JP" altLang="en-US" sz="1500" dirty="0" smtClean="0"/>
                        <a:t>２ヵ月に１回以上、または集中監視によるマイコンメータの圧力異常表示確認等。</a:t>
                      </a:r>
                      <a:endParaRPr kumimoji="1" lang="en-US" altLang="ja-JP" sz="1500" dirty="0" smtClean="0"/>
                    </a:p>
                    <a:p>
                      <a:r>
                        <a:rPr kumimoji="1" lang="ja-JP" altLang="en-US" sz="1500" dirty="0" smtClean="0"/>
                        <a:t>条件②</a:t>
                      </a:r>
                      <a:endParaRPr kumimoji="1" lang="en-US" altLang="ja-JP" sz="1500" dirty="0" smtClean="0"/>
                    </a:p>
                    <a:p>
                      <a:r>
                        <a:rPr kumimoji="1" lang="ja-JP" altLang="en-US" sz="1500" dirty="0" smtClean="0">
                          <a:solidFill>
                            <a:srgbClr val="FF0000"/>
                          </a:solidFill>
                        </a:rPr>
                        <a:t>実測を行う時期について、設置時の限定の削除。</a:t>
                      </a:r>
                      <a:endParaRPr kumimoji="1" lang="en-US" altLang="ja-JP" sz="1500" dirty="0" smtClean="0">
                        <a:solidFill>
                          <a:srgbClr val="FF0000"/>
                        </a:solidFill>
                      </a:endParaRPr>
                    </a:p>
                    <a:p>
                      <a:r>
                        <a:rPr kumimoji="1" lang="ja-JP" altLang="en-US" sz="1500" dirty="0" smtClean="0">
                          <a:solidFill>
                            <a:srgbClr val="FF0000"/>
                          </a:solidFill>
                        </a:rPr>
                        <a:t>また、従来の実測による</a:t>
                      </a:r>
                      <a:r>
                        <a:rPr kumimoji="1" lang="en-US" altLang="ja-JP" sz="1500" dirty="0" smtClean="0">
                          <a:solidFill>
                            <a:srgbClr val="FF0000"/>
                          </a:solidFill>
                        </a:rPr>
                        <a:t>0.3kPa</a:t>
                      </a:r>
                      <a:r>
                        <a:rPr kumimoji="1" lang="ja-JP" altLang="en-US" sz="1500" dirty="0" smtClean="0">
                          <a:solidFill>
                            <a:srgbClr val="FF0000"/>
                          </a:solidFill>
                        </a:rPr>
                        <a:t>以下の確認方法に加えて、算定による確認方法を追加。</a:t>
                      </a:r>
                      <a:endParaRPr kumimoji="1" lang="ja-JP" altLang="en-US" sz="1500" dirty="0">
                        <a:solidFill>
                          <a:srgbClr val="FF0000"/>
                        </a:solidFill>
                      </a:endParaRPr>
                    </a:p>
                  </a:txBody>
                  <a:tcPr/>
                </a:tc>
                <a:extLst>
                  <a:ext uri="{0D108BD9-81ED-4DB2-BD59-A6C34878D82A}">
                    <a16:rowId xmlns:a16="http://schemas.microsoft.com/office/drawing/2014/main" val="4010715724"/>
                  </a:ext>
                </a:extLst>
              </a:tr>
            </a:tbl>
          </a:graphicData>
        </a:graphic>
      </p:graphicFrame>
    </p:spTree>
    <p:extLst>
      <p:ext uri="{BB962C8B-B14F-4D97-AF65-F5344CB8AC3E}">
        <p14:creationId xmlns:p14="http://schemas.microsoft.com/office/powerpoint/2010/main" val="1884987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bwMode="white">
          <a:xfrm>
            <a:off x="822960" y="286604"/>
            <a:ext cx="7803804" cy="4017541"/>
          </a:xfrm>
          <a:solidFill>
            <a:schemeClr val="bg1"/>
          </a:solidFill>
        </p:spPr>
        <p:txBody>
          <a:bodyPr/>
          <a:lstStyle/>
          <a:p>
            <a:r>
              <a:rPr lang="ja-JP" altLang="en-US" dirty="0" smtClean="0"/>
              <a:t>３</a:t>
            </a:r>
            <a:r>
              <a:rPr kumimoji="1" lang="ja-JP" altLang="en-US" dirty="0" smtClean="0"/>
              <a:t>．改正例示基準</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燃焼器入口圧力の</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代替え措置利用に必要な</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配管圧力損失の確認方法</a:t>
            </a:r>
            <a:endParaRPr kumimoji="1" lang="ja-JP" altLang="en-US" dirty="0"/>
          </a:p>
        </p:txBody>
      </p:sp>
    </p:spTree>
    <p:extLst>
      <p:ext uri="{BB962C8B-B14F-4D97-AF65-F5344CB8AC3E}">
        <p14:creationId xmlns:p14="http://schemas.microsoft.com/office/powerpoint/2010/main" val="3951585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2103</TotalTime>
  <Words>2990</Words>
  <Application>Microsoft Office PowerPoint</Application>
  <PresentationFormat>画面に合わせる (4:3)</PresentationFormat>
  <Paragraphs>239</Paragraphs>
  <Slides>21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Meiryo UI</vt:lpstr>
      <vt:lpstr>ＭＳ Ｐゴシック</vt:lpstr>
      <vt:lpstr>メイリオ</vt:lpstr>
      <vt:lpstr>Calibri</vt:lpstr>
      <vt:lpstr>Calibri Light</vt:lpstr>
      <vt:lpstr>Wingdings</vt:lpstr>
      <vt:lpstr>レトロスペクト</vt:lpstr>
      <vt:lpstr>例示基準第３０節改正かんたん解説</vt:lpstr>
      <vt:lpstr>１．各種圧力及び 　　これまでの例示基準の 　　解説</vt:lpstr>
      <vt:lpstr>１．点検調査時に測定が求められる各種圧力の解説</vt:lpstr>
      <vt:lpstr>２．例示基準に定めるこれまでの圧力測定の代替え方法の概要</vt:lpstr>
      <vt:lpstr>３．これまでを代替え措置を使用するための条件</vt:lpstr>
      <vt:lpstr> ２．改正のポイント </vt:lpstr>
      <vt:lpstr>１．改正のポイント</vt:lpstr>
      <vt:lpstr>２．圧力ごとの代替え措置利用の条件　新旧表による整理</vt:lpstr>
      <vt:lpstr>３．改正例示基準 　　燃焼器入口圧力の 　　代替え措置利用に必要な 　　配管圧力損失の確認方法</vt:lpstr>
      <vt:lpstr>１．配管圧力損失の事前確認の方法</vt:lpstr>
      <vt:lpstr>２．配管圧力損失の算定方法</vt:lpstr>
      <vt:lpstr>３．ここまでの解説で想定される事業者の悩み</vt:lpstr>
      <vt:lpstr>４．解決策　算定方法の応用し、逆算により許容配管延長を予め整理する方法</vt:lpstr>
      <vt:lpstr>５．「簡易計算ソフト」（エクセルシート）の解説</vt:lpstr>
      <vt:lpstr>６．「簡易計算ソフト」を利用して作成した許容配管延長一覧表①</vt:lpstr>
      <vt:lpstr>７．「簡易計算ソフト」を利用して作成した許容配管延長一覧表②</vt:lpstr>
      <vt:lpstr>８．「簡易計算ソフト」一覧表を使用した点検調査の注意点</vt:lpstr>
      <vt:lpstr>４．記録保存の解説</vt:lpstr>
      <vt:lpstr>１．記録の保存（メータ異常表示の確認関係）</vt:lpstr>
      <vt:lpstr>２．記録の保存（配管圧力損失関係）</vt:lpstr>
      <vt:lpstr>３．定期点検調査時の直近１年以内に設備変更があった場合の記録の保存</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例示基準第２９節改正かんたん解説</dc:title>
  <dc:creator>JLSA011</dc:creator>
  <cp:lastModifiedBy>JLSA021</cp:lastModifiedBy>
  <cp:revision>51</cp:revision>
  <dcterms:created xsi:type="dcterms:W3CDTF">2021-05-07T00:57:57Z</dcterms:created>
  <dcterms:modified xsi:type="dcterms:W3CDTF">2021-06-21T23:53:31Z</dcterms:modified>
</cp:coreProperties>
</file>