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notesSlides/notesSlide5.xml" ContentType="application/vnd.openxmlformats-officedocument.presentationml.notesSlide+xml"/>
  <Override PartName="/ppt/charts/chart10.xml" ContentType="application/vnd.openxmlformats-officedocument.drawingml.chart+xml"/>
  <Override PartName="/ppt/drawings/drawing3.xml" ContentType="application/vnd.openxmlformats-officedocument.drawingml.chartshapes+xml"/>
  <Override PartName="/ppt/charts/chart11.xml" ContentType="application/vnd.openxmlformats-officedocument.drawingml.chart+xml"/>
  <Override PartName="/ppt/notesSlides/notesSlide6.xml" ContentType="application/vnd.openxmlformats-officedocument.presentationml.notesSlide+xml"/>
  <Override PartName="/ppt/charts/chart12.xml" ContentType="application/vnd.openxmlformats-officedocument.drawingml.chart+xml"/>
  <Override PartName="/ppt/notesSlides/notesSlide7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8.xml" ContentType="application/vnd.openxmlformats-officedocument.presentationml.notesSl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9.xml" ContentType="application/vnd.openxmlformats-officedocument.presentationml.notesSl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837" r:id="rId2"/>
    <p:sldId id="838" r:id="rId3"/>
    <p:sldId id="827" r:id="rId4"/>
    <p:sldId id="840" r:id="rId5"/>
    <p:sldId id="828" r:id="rId6"/>
    <p:sldId id="830" r:id="rId7"/>
    <p:sldId id="841" r:id="rId8"/>
    <p:sldId id="831" r:id="rId9"/>
    <p:sldId id="832" r:id="rId10"/>
    <p:sldId id="833" r:id="rId11"/>
    <p:sldId id="834" r:id="rId12"/>
  </p:sldIdLst>
  <p:sldSz cx="10691813" cy="7596188"/>
  <p:notesSz cx="6735763" cy="9866313"/>
  <p:defaultTextStyle>
    <a:defPPr>
      <a:defRPr lang="en-US"/>
    </a:defPPr>
    <a:lvl1pPr marL="0" algn="l" defTabSz="967618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1pPr>
    <a:lvl2pPr marL="483809" algn="l" defTabSz="967618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2pPr>
    <a:lvl3pPr marL="967618" algn="l" defTabSz="967618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3pPr>
    <a:lvl4pPr marL="1451427" algn="l" defTabSz="967618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4pPr>
    <a:lvl5pPr marL="1935236" algn="l" defTabSz="967618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5pPr>
    <a:lvl6pPr marL="2419045" algn="l" defTabSz="967618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6pPr>
    <a:lvl7pPr marL="2902854" algn="l" defTabSz="967618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7pPr>
    <a:lvl8pPr marL="3386663" algn="l" defTabSz="967618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8pPr>
    <a:lvl9pPr marL="3870472" algn="l" defTabSz="967618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42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9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758557897113602E-4"/>
          <c:y val="2.2334319877914633E-4"/>
          <c:w val="0.99947241234312811"/>
          <c:h val="0.8688369820663425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報告者事業数</c:v>
                </c:pt>
              </c:strCache>
            </c:strRef>
          </c:tx>
          <c:spPr>
            <a:ln w="38100"/>
          </c:spPr>
          <c:marker>
            <c:symbol val="diamond"/>
            <c:size val="12"/>
            <c:spPr>
              <a:ln w="0"/>
            </c:spPr>
          </c:marker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9F3B-4587-A396-E6068443418A}"/>
                </c:ext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Sheet1!$B$2:$B$7</c:f>
              <c:numCache>
                <c:formatCode>#,##0_);[Red]\(#,##0\)</c:formatCode>
                <c:ptCount val="6"/>
                <c:pt idx="0">
                  <c:v>19363</c:v>
                </c:pt>
                <c:pt idx="1">
                  <c:v>19037</c:v>
                </c:pt>
                <c:pt idx="2">
                  <c:v>18487</c:v>
                </c:pt>
                <c:pt idx="3">
                  <c:v>18006</c:v>
                </c:pt>
                <c:pt idx="4">
                  <c:v>17288</c:v>
                </c:pt>
                <c:pt idx="5">
                  <c:v>16889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3E31-4A28-B13A-DFB71EEFDE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配布事業者数</c:v>
                </c:pt>
              </c:strCache>
            </c:strRef>
          </c:tx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F3B-4587-A396-E6068443418A}"/>
                </c:ext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>
                      <a:noFill/>
                    </a:ln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Sheet1!$C$2:$C$7</c:f>
              <c:numCache>
                <c:formatCode>#,##0_);[Red]\(#,##0\)</c:formatCode>
                <c:ptCount val="6"/>
                <c:pt idx="0">
                  <c:v>20797</c:v>
                </c:pt>
                <c:pt idx="1">
                  <c:v>20288</c:v>
                </c:pt>
                <c:pt idx="2">
                  <c:v>19916</c:v>
                </c:pt>
                <c:pt idx="3">
                  <c:v>19393</c:v>
                </c:pt>
                <c:pt idx="4">
                  <c:v>18751</c:v>
                </c:pt>
                <c:pt idx="5">
                  <c:v>18194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4E-407D-9F00-C66C14AD9652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4013952"/>
        <c:axId val="144015744"/>
      </c:lineChart>
      <c:catAx>
        <c:axId val="144013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cmpd="tri">
            <a:solidFill>
              <a:schemeClr val="tx1">
                <a:alpha val="99000"/>
              </a:schemeClr>
            </a:solidFill>
          </a:ln>
        </c:spPr>
        <c:txPr>
          <a:bodyPr/>
          <a:lstStyle/>
          <a:p>
            <a:pPr>
              <a:defRPr sz="1400"/>
            </a:pPr>
            <a:endParaRPr lang="ja-JP"/>
          </a:p>
        </c:txPr>
        <c:crossAx val="144015744"/>
        <c:crosses val="autoZero"/>
        <c:auto val="1"/>
        <c:lblAlgn val="ctr"/>
        <c:lblOffset val="100"/>
        <c:noMultiLvlLbl val="0"/>
      </c:catAx>
      <c:valAx>
        <c:axId val="144015744"/>
        <c:scaling>
          <c:orientation val="minMax"/>
          <c:max val="21500"/>
          <c:min val="16500"/>
        </c:scaling>
        <c:delete val="1"/>
        <c:axPos val="l"/>
        <c:majorGridlines>
          <c:spPr>
            <a:ln>
              <a:prstDash val="sysDot"/>
            </a:ln>
          </c:spPr>
        </c:majorGridlines>
        <c:numFmt formatCode="#,##0_);[Red]\(#,##0\)" sourceLinked="1"/>
        <c:majorTickMark val="out"/>
        <c:minorTickMark val="none"/>
        <c:tickLblPos val="nextTo"/>
        <c:crossAx val="1440139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2194899817850646E-3"/>
          <c:y val="0.74988939916825181"/>
          <c:w val="0.37475409836065571"/>
          <c:h val="9.0705723521114265E-2"/>
        </c:manualLayout>
      </c:layout>
      <c:overlay val="0"/>
      <c:txPr>
        <a:bodyPr/>
        <a:lstStyle/>
        <a:p>
          <a:pPr>
            <a:defRPr sz="1400">
              <a:latin typeface="BIZ UDPゴシック" panose="020B0400000000000000" pitchFamily="50" charset="-128"/>
              <a:ea typeface="BIZ UDPゴシック" panose="020B0400000000000000" pitchFamily="50" charset="-128"/>
            </a:defRPr>
          </a:pPr>
          <a:endParaRPr lang="ja-JP"/>
        </a:p>
      </c:txPr>
    </c:legend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773301567398119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マイコンメータ等期限切れ</c:v>
                </c:pt>
              </c:strCache>
            </c:strRef>
          </c:tx>
          <c:dLbls>
            <c:dLbl>
              <c:idx val="13"/>
              <c:layout>
                <c:manualLayout>
                  <c:x val="-5.1390102266303511E-8"/>
                  <c:y val="-0.1703215882967607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228480394675967E-2"/>
                      <c:h val="0.121155611285266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2BB-4D5C-9674-DBC403F149FC}"/>
                </c:ext>
              </c:extLst>
            </c:dLbl>
            <c:dLbl>
              <c:idx val="15"/>
              <c:spPr/>
              <c:txPr>
                <a:bodyPr/>
                <a:lstStyle/>
                <a:p>
                  <a:pPr>
                    <a:defRPr sz="16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CB1D-469B-82E9-584183BEDE4B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597C-42E7-9C8D-BC547BE5D85F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7AA3-46CD-9EEC-1AA08B591C22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pPr>
                      <a:defRPr sz="1600" b="0" u="none">
                        <a:solidFill>
                          <a:schemeClr val="tx1"/>
                        </a:solidFill>
                      </a:defRPr>
                    </a:pPr>
                    <a:fld id="{4CF9AAEC-087E-44D7-A9D4-9FFEFBCAB9A8}" type="VALUE">
                      <a:rPr lang="en-US" altLang="ja-JP" sz="1600" b="0" u="none">
                        <a:solidFill>
                          <a:schemeClr val="tx1"/>
                        </a:solidFill>
                      </a:rPr>
                      <a:pPr>
                        <a:defRPr sz="1600" b="0" u="none">
                          <a:solidFill>
                            <a:schemeClr val="tx1"/>
                          </a:solidFill>
                        </a:defRPr>
                      </a:pPr>
                      <a:t>[値]</a:t>
                    </a:fld>
                    <a:endParaRPr lang="ja-JP" alt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D3DE-4DE0-AF21-187941E7A787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1" u="sng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DB5-4A59-B3F2-D906A65718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Sheet1!$A$9:$A$22</c:f>
              <c:strCache>
                <c:ptCount val="14"/>
                <c:pt idx="0">
                  <c:v>H23</c:v>
                </c:pt>
                <c:pt idx="1">
                  <c:v>H24</c:v>
                </c:pt>
                <c:pt idx="2">
                  <c:v>H25</c:v>
                </c:pt>
                <c:pt idx="3">
                  <c:v>H26</c:v>
                </c:pt>
                <c:pt idx="4">
                  <c:v>H27</c:v>
                </c:pt>
                <c:pt idx="5">
                  <c:v>H28</c:v>
                </c:pt>
                <c:pt idx="6">
                  <c:v>H29</c:v>
                </c:pt>
                <c:pt idx="7">
                  <c:v>H30</c:v>
                </c:pt>
                <c:pt idx="8">
                  <c:v>R1</c:v>
                </c:pt>
                <c:pt idx="9">
                  <c:v>R2</c:v>
                </c:pt>
                <c:pt idx="10">
                  <c:v>R3</c:v>
                </c:pt>
                <c:pt idx="11">
                  <c:v>R4</c:v>
                </c:pt>
                <c:pt idx="12">
                  <c:v>R5</c:v>
                </c:pt>
                <c:pt idx="13">
                  <c:v>R6</c:v>
                </c:pt>
              </c:strCache>
            </c:strRef>
          </c:cat>
          <c:val>
            <c:numRef>
              <c:f>Sheet1!$B$9:$B$22</c:f>
              <c:numCache>
                <c:formatCode>0.0%</c:formatCode>
                <c:ptCount val="14"/>
                <c:pt idx="0">
                  <c:v>3.0000000000000001E-3</c:v>
                </c:pt>
                <c:pt idx="1">
                  <c:v>2E-3</c:v>
                </c:pt>
                <c:pt idx="2">
                  <c:v>2E-3</c:v>
                </c:pt>
                <c:pt idx="3">
                  <c:v>2E-3</c:v>
                </c:pt>
                <c:pt idx="4">
                  <c:v>2E-3</c:v>
                </c:pt>
                <c:pt idx="5">
                  <c:v>1E-3</c:v>
                </c:pt>
                <c:pt idx="6">
                  <c:v>1E-3</c:v>
                </c:pt>
                <c:pt idx="7">
                  <c:v>1E-3</c:v>
                </c:pt>
                <c:pt idx="8">
                  <c:v>1E-3</c:v>
                </c:pt>
                <c:pt idx="9">
                  <c:v>2E-3</c:v>
                </c:pt>
                <c:pt idx="10">
                  <c:v>1E-3</c:v>
                </c:pt>
                <c:pt idx="11">
                  <c:v>1E-3</c:v>
                </c:pt>
                <c:pt idx="12">
                  <c:v>1E-3</c:v>
                </c:pt>
                <c:pt idx="13">
                  <c:v>2.9999999999999997E-4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CB1D-469B-82E9-584183BEDE4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6395904"/>
        <c:axId val="166397440"/>
      </c:lineChart>
      <c:catAx>
        <c:axId val="166395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 anchor="b" anchorCtr="1"/>
          <a:lstStyle/>
          <a:p>
            <a:pPr>
              <a:defRPr sz="1400"/>
            </a:pPr>
            <a:endParaRPr lang="ja-JP"/>
          </a:p>
        </c:txPr>
        <c:crossAx val="166397440"/>
        <c:crosses val="autoZero"/>
        <c:auto val="1"/>
        <c:lblAlgn val="ctr"/>
        <c:lblOffset val="100"/>
        <c:tickLblSkip val="1"/>
        <c:noMultiLvlLbl val="0"/>
      </c:catAx>
      <c:valAx>
        <c:axId val="166397440"/>
        <c:scaling>
          <c:orientation val="minMax"/>
          <c:max val="4.000000000000001E-3"/>
        </c:scaling>
        <c:delete val="1"/>
        <c:axPos val="l"/>
        <c:majorGridlines>
          <c:spPr>
            <a:ln>
              <a:prstDash val="sysDot"/>
            </a:ln>
          </c:spPr>
        </c:majorGridlines>
        <c:numFmt formatCode="0.0%" sourceLinked="1"/>
        <c:majorTickMark val="out"/>
        <c:minorTickMark val="none"/>
        <c:tickLblPos val="nextTo"/>
        <c:crossAx val="166395904"/>
        <c:crosses val="autoZero"/>
        <c:crossBetween val="between"/>
        <c:majorUnit val="1.0000000000000002E-3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solidFill>
        <a:srgbClr val="4F81BD"/>
      </a:solidFill>
    </a:ln>
  </c:spPr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0685925925925936E-2"/>
          <c:w val="1"/>
          <c:h val="0.7326311111111110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マイコンメータ等設置率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26AD-4862-AF26-B37FCDC0DBD5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26AD-4862-AF26-B37FCDC0DBD5}"/>
              </c:ext>
            </c:extLst>
          </c:dPt>
          <c:dLbls>
            <c:dLbl>
              <c:idx val="1"/>
              <c:layout>
                <c:manualLayout>
                  <c:x val="-3.5285063752276864E-2"/>
                  <c:y val="-0.1353018518518519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6AD-4862-AF26-B37FCDC0DBD5}"/>
                </c:ext>
              </c:extLst>
            </c:dLbl>
            <c:dLbl>
              <c:idx val="9"/>
              <c:layout>
                <c:manualLayout>
                  <c:x val="-4.8297358834244082E-2"/>
                  <c:y val="-0.1070796296296296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D41-48BC-ADF2-967589F326C5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7BAA-4339-8A27-757ED8A8F3A7}"/>
                </c:ext>
              </c:extLst>
            </c:dLbl>
            <c:dLbl>
              <c:idx val="15"/>
              <c:spPr/>
              <c:txPr>
                <a:bodyPr/>
                <a:lstStyle/>
                <a:p>
                  <a:pPr>
                    <a:defRPr sz="16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26AD-4862-AF26-B37FCDC0DBD5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i="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26AD-4862-AF26-B37FCDC0DBD5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26AD-4862-AF26-B37FCDC0DBD5}"/>
                </c:ext>
              </c:extLst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26AD-4862-AF26-B37FCDC0DBD5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 u="sng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8F1A-4B05-BF9F-6E27541E03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Sheet1!$A$9:$A$22</c:f>
              <c:strCache>
                <c:ptCount val="14"/>
                <c:pt idx="0">
                  <c:v>H23</c:v>
                </c:pt>
                <c:pt idx="1">
                  <c:v>H24</c:v>
                </c:pt>
                <c:pt idx="2">
                  <c:v>H25</c:v>
                </c:pt>
                <c:pt idx="3">
                  <c:v>H26</c:v>
                </c:pt>
                <c:pt idx="4">
                  <c:v>H27</c:v>
                </c:pt>
                <c:pt idx="5">
                  <c:v>H28</c:v>
                </c:pt>
                <c:pt idx="6">
                  <c:v>H29</c:v>
                </c:pt>
                <c:pt idx="7">
                  <c:v>H30</c:v>
                </c:pt>
                <c:pt idx="8">
                  <c:v>R1</c:v>
                </c:pt>
                <c:pt idx="9">
                  <c:v>R2</c:v>
                </c:pt>
                <c:pt idx="10">
                  <c:v>R3</c:v>
                </c:pt>
                <c:pt idx="11">
                  <c:v>R4</c:v>
                </c:pt>
                <c:pt idx="12">
                  <c:v>R5</c:v>
                </c:pt>
                <c:pt idx="13">
                  <c:v>R6</c:v>
                </c:pt>
              </c:strCache>
            </c:strRef>
          </c:cat>
          <c:val>
            <c:numRef>
              <c:f>Sheet1!$B$9:$B$22</c:f>
              <c:numCache>
                <c:formatCode>0.0%</c:formatCode>
                <c:ptCount val="14"/>
                <c:pt idx="0">
                  <c:v>0.997</c:v>
                </c:pt>
                <c:pt idx="1">
                  <c:v>0.995</c:v>
                </c:pt>
                <c:pt idx="2">
                  <c:v>0.996</c:v>
                </c:pt>
                <c:pt idx="3">
                  <c:v>0.997</c:v>
                </c:pt>
                <c:pt idx="4">
                  <c:v>0.996</c:v>
                </c:pt>
                <c:pt idx="5">
                  <c:v>0.996</c:v>
                </c:pt>
                <c:pt idx="6">
                  <c:v>0.997</c:v>
                </c:pt>
                <c:pt idx="7">
                  <c:v>0.996</c:v>
                </c:pt>
                <c:pt idx="8">
                  <c:v>0.996</c:v>
                </c:pt>
                <c:pt idx="9">
                  <c:v>0.995</c:v>
                </c:pt>
                <c:pt idx="10">
                  <c:v>0.997</c:v>
                </c:pt>
                <c:pt idx="11">
                  <c:v>0.996</c:v>
                </c:pt>
                <c:pt idx="12">
                  <c:v>0.996</c:v>
                </c:pt>
                <c:pt idx="13">
                  <c:v>0.996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26AD-4862-AF26-B37FCDC0DBD5}"/>
            </c:ext>
          </c:extLst>
        </c:ser>
        <c:dLbls>
          <c:dLblPos val="b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6304000"/>
        <c:axId val="166346752"/>
      </c:lineChart>
      <c:catAx>
        <c:axId val="166304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/>
        </c:spPr>
        <c:txPr>
          <a:bodyPr rot="0" vert="horz"/>
          <a:lstStyle/>
          <a:p>
            <a:pPr>
              <a:defRPr sz="1400"/>
            </a:pPr>
            <a:endParaRPr lang="ja-JP"/>
          </a:p>
        </c:txPr>
        <c:crossAx val="166346752"/>
        <c:crosses val="autoZero"/>
        <c:auto val="1"/>
        <c:lblAlgn val="ctr"/>
        <c:lblOffset val="100"/>
        <c:noMultiLvlLbl val="0"/>
      </c:catAx>
      <c:valAx>
        <c:axId val="166346752"/>
        <c:scaling>
          <c:orientation val="minMax"/>
        </c:scaling>
        <c:delete val="1"/>
        <c:axPos val="l"/>
        <c:majorGridlines>
          <c:spPr>
            <a:ln>
              <a:prstDash val="sysDot"/>
            </a:ln>
          </c:spPr>
        </c:majorGridlines>
        <c:numFmt formatCode="0.0%" sourceLinked="1"/>
        <c:majorTickMark val="out"/>
        <c:minorTickMark val="none"/>
        <c:tickLblPos val="nextTo"/>
        <c:crossAx val="166304000"/>
        <c:crosses val="autoZero"/>
        <c:crossBetween val="between"/>
        <c:majorUnit val="1.0000000000000002E-3"/>
      </c:valAx>
    </c:plotArea>
    <c:plotVisOnly val="1"/>
    <c:dispBlanksAs val="gap"/>
    <c:showDLblsOverMax val="0"/>
  </c:chart>
  <c:spPr>
    <a:ln>
      <a:solidFill>
        <a:srgbClr val="4F81BD"/>
      </a:solidFill>
    </a:ln>
  </c:spPr>
  <c:txPr>
    <a:bodyPr/>
    <a:lstStyle/>
    <a:p>
      <a:pPr>
        <a:defRPr sz="1200"/>
      </a:pPr>
      <a:endParaRPr lang="ja-JP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6665824915824907E-2"/>
          <c:w val="1"/>
          <c:h val="0.903543939393939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マイコンメータ等期限切れ</c:v>
                </c:pt>
              </c:strCache>
            </c:strRef>
          </c:tx>
          <c:dLbls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5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7258-4E24-85D1-CDB513894576}"/>
                </c:ext>
              </c:extLst>
            </c:dLbl>
            <c:dLbl>
              <c:idx val="15"/>
              <c:spPr/>
              <c:txPr>
                <a:bodyPr/>
                <a:lstStyle/>
                <a:p>
                  <a:pPr>
                    <a:defRPr sz="15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DE4F-4673-8CE3-8D22E4ED79B1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5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CBB-4FBF-A693-6DA96E04C297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5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D10A-4EB2-ABC6-48EF39E57F93}"/>
                </c:ext>
              </c:extLst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500" b="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E070-412F-9735-53955D9010E6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500" b="1" u="sng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D70-4E2D-A685-32600B970A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/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Sheet1!$A$9:$A$22</c:f>
              <c:strCache>
                <c:ptCount val="14"/>
                <c:pt idx="0">
                  <c:v>H23</c:v>
                </c:pt>
                <c:pt idx="1">
                  <c:v>H24</c:v>
                </c:pt>
                <c:pt idx="2">
                  <c:v>H25</c:v>
                </c:pt>
                <c:pt idx="3">
                  <c:v>H26</c:v>
                </c:pt>
                <c:pt idx="4">
                  <c:v>H27</c:v>
                </c:pt>
                <c:pt idx="5">
                  <c:v>H28</c:v>
                </c:pt>
                <c:pt idx="6">
                  <c:v>H29</c:v>
                </c:pt>
                <c:pt idx="7">
                  <c:v>H30</c:v>
                </c:pt>
                <c:pt idx="8">
                  <c:v>R1</c:v>
                </c:pt>
                <c:pt idx="9">
                  <c:v>R2</c:v>
                </c:pt>
                <c:pt idx="10">
                  <c:v>R3</c:v>
                </c:pt>
                <c:pt idx="11">
                  <c:v>R4</c:v>
                </c:pt>
                <c:pt idx="12">
                  <c:v>R5</c:v>
                </c:pt>
                <c:pt idx="13">
                  <c:v>R6</c:v>
                </c:pt>
              </c:strCache>
            </c:strRef>
          </c:cat>
          <c:val>
            <c:numRef>
              <c:f>Sheet1!$B$9:$B$22</c:f>
              <c:numCache>
                <c:formatCode>#,##0_);[Red]\(#,##0\)</c:formatCode>
                <c:ptCount val="14"/>
                <c:pt idx="0">
                  <c:v>64996</c:v>
                </c:pt>
                <c:pt idx="1">
                  <c:v>40839</c:v>
                </c:pt>
                <c:pt idx="2">
                  <c:v>31041</c:v>
                </c:pt>
                <c:pt idx="3">
                  <c:v>30875</c:v>
                </c:pt>
                <c:pt idx="4">
                  <c:v>29865</c:v>
                </c:pt>
                <c:pt idx="5">
                  <c:v>22700</c:v>
                </c:pt>
                <c:pt idx="6">
                  <c:v>19866</c:v>
                </c:pt>
                <c:pt idx="7">
                  <c:v>19544</c:v>
                </c:pt>
                <c:pt idx="8">
                  <c:v>22260</c:v>
                </c:pt>
                <c:pt idx="9">
                  <c:v>28552</c:v>
                </c:pt>
                <c:pt idx="10">
                  <c:v>14370</c:v>
                </c:pt>
                <c:pt idx="11">
                  <c:v>13037</c:v>
                </c:pt>
                <c:pt idx="12">
                  <c:v>11010</c:v>
                </c:pt>
                <c:pt idx="13">
                  <c:v>6503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DE4F-4673-8CE3-8D22E4ED79B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6471552"/>
        <c:axId val="166473088"/>
      </c:lineChart>
      <c:catAx>
        <c:axId val="166471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ja-JP"/>
          </a:p>
        </c:txPr>
        <c:crossAx val="166473088"/>
        <c:crosses val="autoZero"/>
        <c:auto val="1"/>
        <c:lblAlgn val="ctr"/>
        <c:lblOffset val="100"/>
        <c:noMultiLvlLbl val="0"/>
      </c:catAx>
      <c:valAx>
        <c:axId val="166473088"/>
        <c:scaling>
          <c:orientation val="minMax"/>
          <c:max val="70000"/>
          <c:min val="0"/>
        </c:scaling>
        <c:delete val="1"/>
        <c:axPos val="l"/>
        <c:majorGridlines>
          <c:spPr>
            <a:ln>
              <a:prstDash val="sysDot"/>
            </a:ln>
          </c:spPr>
        </c:majorGridlines>
        <c:numFmt formatCode="#,##0_);[Red]\(#,##0\)" sourceLinked="1"/>
        <c:majorTickMark val="out"/>
        <c:minorTickMark val="none"/>
        <c:tickLblPos val="nextTo"/>
        <c:crossAx val="1664715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solidFill>
        <a:srgbClr val="4F81BD"/>
      </a:solidFill>
    </a:ln>
  </c:spPr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70677650707133E-4"/>
          <c:y val="5.1054519156974992E-3"/>
          <c:w val="0.99964293223492928"/>
          <c:h val="0.849620697797980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ヒューズガス栓等設置率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71A2-45CD-912D-6D12F6C82A6C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71A2-45CD-912D-6D12F6C82A6C}"/>
              </c:ext>
            </c:extLst>
          </c:dPt>
          <c:dLbls>
            <c:dLbl>
              <c:idx val="4"/>
              <c:layout>
                <c:manualLayout>
                  <c:x val="-2.9151183970856157E-2"/>
                  <c:y val="-0.1089140740740740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91D-4DE3-8653-05FBA17ECDCA}"/>
                </c:ext>
              </c:extLst>
            </c:dLbl>
            <c:dLbl>
              <c:idx val="11"/>
              <c:layout>
                <c:manualLayout>
                  <c:x val="-4.6052618280304797E-2"/>
                  <c:y val="-0.1229115660271981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500"/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32445355191255E-2"/>
                      <c:h val="9.843296296296295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71A2-45CD-912D-6D12F6C82A6C}"/>
                </c:ext>
              </c:extLst>
            </c:dLbl>
            <c:dLbl>
              <c:idx val="12"/>
              <c:layout>
                <c:manualLayout>
                  <c:x val="-5.6621584699453553E-2"/>
                  <c:y val="-0.1136177777777777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1D-4DE3-8653-05FBA17ECDCA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5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803C-4D42-87A3-EE77982FD8DA}"/>
                </c:ext>
              </c:extLst>
            </c:dLbl>
            <c:dLbl>
              <c:idx val="18"/>
              <c:layout>
                <c:manualLayout>
                  <c:x val="-3.36351320582879E-2"/>
                  <c:y val="-9.05555555555555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500" b="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188-457E-ABD8-9F2E043E94D3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500" b="1" u="sng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ADD2-4313-9F6A-551E5C27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/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>
                      <a:noFill/>
                    </a:ln>
                  </c:spPr>
                </c15:leaderLines>
              </c:ext>
            </c:extLst>
          </c:dLbls>
          <c:cat>
            <c:strRef>
              <c:f>Sheet1!$A$9:$A$22</c:f>
              <c:strCache>
                <c:ptCount val="14"/>
                <c:pt idx="0">
                  <c:v>H23</c:v>
                </c:pt>
                <c:pt idx="1">
                  <c:v>H24</c:v>
                </c:pt>
                <c:pt idx="2">
                  <c:v>H25</c:v>
                </c:pt>
                <c:pt idx="3">
                  <c:v>H26</c:v>
                </c:pt>
                <c:pt idx="4">
                  <c:v>H27</c:v>
                </c:pt>
                <c:pt idx="5">
                  <c:v>H28</c:v>
                </c:pt>
                <c:pt idx="6">
                  <c:v>H29</c:v>
                </c:pt>
                <c:pt idx="7">
                  <c:v>H30</c:v>
                </c:pt>
                <c:pt idx="8">
                  <c:v>R1</c:v>
                </c:pt>
                <c:pt idx="9">
                  <c:v>R2</c:v>
                </c:pt>
                <c:pt idx="10">
                  <c:v>R3</c:v>
                </c:pt>
                <c:pt idx="11">
                  <c:v>R4</c:v>
                </c:pt>
                <c:pt idx="12">
                  <c:v>R5</c:v>
                </c:pt>
                <c:pt idx="13">
                  <c:v>R6</c:v>
                </c:pt>
              </c:strCache>
            </c:strRef>
          </c:cat>
          <c:val>
            <c:numRef>
              <c:f>Sheet1!$B$9:$B$22</c:f>
              <c:numCache>
                <c:formatCode>0.0%</c:formatCode>
                <c:ptCount val="14"/>
                <c:pt idx="0">
                  <c:v>0.97</c:v>
                </c:pt>
                <c:pt idx="1">
                  <c:v>0.97399999999999998</c:v>
                </c:pt>
                <c:pt idx="2">
                  <c:v>0.97099999999999997</c:v>
                </c:pt>
                <c:pt idx="3">
                  <c:v>0.97199999999999998</c:v>
                </c:pt>
                <c:pt idx="4">
                  <c:v>0.96</c:v>
                </c:pt>
                <c:pt idx="5">
                  <c:v>0.96499999999999997</c:v>
                </c:pt>
                <c:pt idx="6">
                  <c:v>0.97</c:v>
                </c:pt>
                <c:pt idx="7">
                  <c:v>0.96899999999999997</c:v>
                </c:pt>
                <c:pt idx="8">
                  <c:v>0.96799999999999997</c:v>
                </c:pt>
                <c:pt idx="9">
                  <c:v>0.96199999999999997</c:v>
                </c:pt>
                <c:pt idx="10">
                  <c:v>0.95899999999999996</c:v>
                </c:pt>
                <c:pt idx="11">
                  <c:v>0.94899999999999995</c:v>
                </c:pt>
                <c:pt idx="12">
                  <c:v>0.94299999999999995</c:v>
                </c:pt>
                <c:pt idx="13">
                  <c:v>0.96399999999999997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71A2-45CD-912D-6D12F6C82A6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6615296"/>
        <c:axId val="166637568"/>
      </c:lineChart>
      <c:catAx>
        <c:axId val="166615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ja-JP"/>
          </a:p>
        </c:txPr>
        <c:crossAx val="166637568"/>
        <c:crosses val="autoZero"/>
        <c:auto val="1"/>
        <c:lblAlgn val="ctr"/>
        <c:lblOffset val="100"/>
        <c:noMultiLvlLbl val="0"/>
      </c:catAx>
      <c:valAx>
        <c:axId val="166637568"/>
        <c:scaling>
          <c:orientation val="minMax"/>
          <c:min val="0.94000000000000006"/>
        </c:scaling>
        <c:delete val="1"/>
        <c:axPos val="l"/>
        <c:majorGridlines>
          <c:spPr>
            <a:ln>
              <a:prstDash val="sysDot"/>
            </a:ln>
          </c:spPr>
        </c:majorGridlines>
        <c:minorGridlines/>
        <c:numFmt formatCode="0.0%" sourceLinked="1"/>
        <c:majorTickMark val="out"/>
        <c:minorTickMark val="none"/>
        <c:tickLblPos val="nextTo"/>
        <c:crossAx val="166615296"/>
        <c:crosses val="autoZero"/>
        <c:crossBetween val="between"/>
        <c:minorUnit val="1.0000000000000002E-2"/>
      </c:valAx>
    </c:plotArea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032331511839708E-4"/>
          <c:y val="0"/>
          <c:w val="1"/>
          <c:h val="0.8707581481481481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ガス警報器設置率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F442-4A2E-B3BD-0B490465CD47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F442-4A2E-B3BD-0B490465CD47}"/>
              </c:ext>
            </c:extLst>
          </c:dPt>
          <c:dLbls>
            <c:dLbl>
              <c:idx val="13"/>
              <c:layout>
                <c:manualLayout>
                  <c:x val="-1.1919398907102765E-3"/>
                  <c:y val="-9.009925925925925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5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B7F-4F7B-B1AB-C541467FD5CB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500" b="1" u="sng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5728-4978-A38A-BEE26624A0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/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Sheet1!$A$9:$A$22</c:f>
              <c:strCache>
                <c:ptCount val="14"/>
                <c:pt idx="0">
                  <c:v>H23</c:v>
                </c:pt>
                <c:pt idx="1">
                  <c:v>H24</c:v>
                </c:pt>
                <c:pt idx="2">
                  <c:v>H25</c:v>
                </c:pt>
                <c:pt idx="3">
                  <c:v>H26</c:v>
                </c:pt>
                <c:pt idx="4">
                  <c:v>H27</c:v>
                </c:pt>
                <c:pt idx="5">
                  <c:v>H28</c:v>
                </c:pt>
                <c:pt idx="6">
                  <c:v>H29</c:v>
                </c:pt>
                <c:pt idx="7">
                  <c:v>H30</c:v>
                </c:pt>
                <c:pt idx="8">
                  <c:v>R1</c:v>
                </c:pt>
                <c:pt idx="9">
                  <c:v>R2</c:v>
                </c:pt>
                <c:pt idx="10">
                  <c:v>R3</c:v>
                </c:pt>
                <c:pt idx="11">
                  <c:v>R4</c:v>
                </c:pt>
                <c:pt idx="12">
                  <c:v>R5</c:v>
                </c:pt>
                <c:pt idx="13">
                  <c:v>R6</c:v>
                </c:pt>
              </c:strCache>
            </c:strRef>
          </c:cat>
          <c:val>
            <c:numRef>
              <c:f>Sheet1!$B$9:$B$22</c:f>
              <c:numCache>
                <c:formatCode>0.0%</c:formatCode>
                <c:ptCount val="14"/>
                <c:pt idx="0">
                  <c:v>0.79100000000000004</c:v>
                </c:pt>
                <c:pt idx="1">
                  <c:v>0.79600000000000004</c:v>
                </c:pt>
                <c:pt idx="2">
                  <c:v>0.79100000000000004</c:v>
                </c:pt>
                <c:pt idx="3">
                  <c:v>0.79400000000000004</c:v>
                </c:pt>
                <c:pt idx="4">
                  <c:v>0.78300000000000003</c:v>
                </c:pt>
                <c:pt idx="5">
                  <c:v>0.78100000000000003</c:v>
                </c:pt>
                <c:pt idx="6">
                  <c:v>0.78800000000000003</c:v>
                </c:pt>
                <c:pt idx="7">
                  <c:v>0.78300000000000003</c:v>
                </c:pt>
                <c:pt idx="8">
                  <c:v>0.77100000000000002</c:v>
                </c:pt>
                <c:pt idx="9">
                  <c:v>0.76300000000000001</c:v>
                </c:pt>
                <c:pt idx="10">
                  <c:v>0.76800000000000002</c:v>
                </c:pt>
                <c:pt idx="11">
                  <c:v>0.75700000000000001</c:v>
                </c:pt>
                <c:pt idx="12">
                  <c:v>0.73599999999999999</c:v>
                </c:pt>
                <c:pt idx="13">
                  <c:v>0.73799999999999999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F442-4A2E-B3BD-0B490465CD4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7191296"/>
        <c:axId val="167192832"/>
      </c:lineChart>
      <c:catAx>
        <c:axId val="167191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167192832"/>
        <c:crosses val="autoZero"/>
        <c:auto val="1"/>
        <c:lblAlgn val="ctr"/>
        <c:lblOffset val="100"/>
        <c:noMultiLvlLbl val="0"/>
      </c:catAx>
      <c:valAx>
        <c:axId val="167192832"/>
        <c:scaling>
          <c:orientation val="minMax"/>
          <c:max val="0.85000000000000009"/>
          <c:min val="0.70000000000000007"/>
        </c:scaling>
        <c:delete val="1"/>
        <c:axPos val="l"/>
        <c:majorGridlines>
          <c:spPr>
            <a:ln>
              <a:prstDash val="sysDot"/>
            </a:ln>
          </c:spPr>
        </c:majorGridlines>
        <c:numFmt formatCode="0.0%" sourceLinked="1"/>
        <c:majorTickMark val="out"/>
        <c:minorTickMark val="none"/>
        <c:tickLblPos val="nextTo"/>
        <c:crossAx val="167191296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658408325000909E-4"/>
          <c:y val="9.5988433843760712E-2"/>
          <c:w val="0.99967341591674996"/>
          <c:h val="0.74624288091793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ガス警報器 製造から５年経過</c:v>
                </c:pt>
              </c:strCache>
            </c:strRef>
          </c:tx>
          <c:dLbls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44F2-46E5-9187-21DBBF17F8EF}"/>
                </c:ext>
              </c:extLst>
            </c:dLbl>
            <c:dLbl>
              <c:idx val="15"/>
              <c:spPr/>
              <c:txPr>
                <a:bodyPr/>
                <a:lstStyle/>
                <a:p>
                  <a:pPr>
                    <a:defRPr sz="16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B3E2-422A-B6CF-3DEFF0DA40F6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7C7-44A6-A6FF-AA47E1181B59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0B2F-4082-9F42-F071884DFBB7}"/>
                </c:ext>
              </c:extLst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E70-47ED-A964-8EC3BDA09206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1" u="sng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E2A-42DA-A831-C4391A0415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Sheet1!$A$9:$A$22</c:f>
              <c:strCache>
                <c:ptCount val="14"/>
                <c:pt idx="0">
                  <c:v>H23</c:v>
                </c:pt>
                <c:pt idx="1">
                  <c:v>H24</c:v>
                </c:pt>
                <c:pt idx="2">
                  <c:v>H25</c:v>
                </c:pt>
                <c:pt idx="3">
                  <c:v>H26</c:v>
                </c:pt>
                <c:pt idx="4">
                  <c:v>H27</c:v>
                </c:pt>
                <c:pt idx="5">
                  <c:v>H28</c:v>
                </c:pt>
                <c:pt idx="6">
                  <c:v>H29</c:v>
                </c:pt>
                <c:pt idx="7">
                  <c:v>H30</c:v>
                </c:pt>
                <c:pt idx="8">
                  <c:v>R1</c:v>
                </c:pt>
                <c:pt idx="9">
                  <c:v>R2</c:v>
                </c:pt>
                <c:pt idx="10">
                  <c:v>R3</c:v>
                </c:pt>
                <c:pt idx="11">
                  <c:v>R4</c:v>
                </c:pt>
                <c:pt idx="12">
                  <c:v>R5</c:v>
                </c:pt>
                <c:pt idx="13">
                  <c:v>R6</c:v>
                </c:pt>
              </c:strCache>
            </c:strRef>
          </c:cat>
          <c:val>
            <c:numRef>
              <c:f>Sheet1!$B$9:$B$22</c:f>
              <c:numCache>
                <c:formatCode>0.0%</c:formatCode>
                <c:ptCount val="14"/>
                <c:pt idx="0">
                  <c:v>0.111</c:v>
                </c:pt>
                <c:pt idx="1">
                  <c:v>0.114</c:v>
                </c:pt>
                <c:pt idx="2">
                  <c:v>0.114</c:v>
                </c:pt>
                <c:pt idx="3">
                  <c:v>0.113</c:v>
                </c:pt>
                <c:pt idx="4">
                  <c:v>0.107</c:v>
                </c:pt>
                <c:pt idx="5">
                  <c:v>0.104</c:v>
                </c:pt>
                <c:pt idx="6">
                  <c:v>0.1</c:v>
                </c:pt>
                <c:pt idx="7">
                  <c:v>9.9000000000000005E-2</c:v>
                </c:pt>
                <c:pt idx="8">
                  <c:v>9.6000000000000002E-2</c:v>
                </c:pt>
                <c:pt idx="9">
                  <c:v>9.6000000000000002E-2</c:v>
                </c:pt>
                <c:pt idx="10">
                  <c:v>9.5000000000000001E-2</c:v>
                </c:pt>
                <c:pt idx="11">
                  <c:v>9.1999999999999998E-2</c:v>
                </c:pt>
                <c:pt idx="12">
                  <c:v>0.104</c:v>
                </c:pt>
                <c:pt idx="13">
                  <c:v>8.7999999999999995E-2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B3E2-422A-B6CF-3DEFF0DA40F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6679296"/>
        <c:axId val="166680832"/>
      </c:lineChart>
      <c:catAx>
        <c:axId val="166679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166680832"/>
        <c:crosses val="autoZero"/>
        <c:auto val="1"/>
        <c:lblAlgn val="ctr"/>
        <c:lblOffset val="100"/>
        <c:noMultiLvlLbl val="0"/>
      </c:catAx>
      <c:valAx>
        <c:axId val="166680832"/>
        <c:scaling>
          <c:orientation val="minMax"/>
          <c:max val="0.12000000000000001"/>
          <c:min val="8.0000000000000016E-2"/>
        </c:scaling>
        <c:delete val="1"/>
        <c:axPos val="l"/>
        <c:majorGridlines>
          <c:spPr>
            <a:ln>
              <a:prstDash val="sysDot"/>
            </a:ln>
          </c:spPr>
        </c:majorGridlines>
        <c:numFmt formatCode="0.0%" sourceLinked="1"/>
        <c:majorTickMark val="out"/>
        <c:minorTickMark val="none"/>
        <c:tickLblPos val="nextTo"/>
        <c:crossAx val="166679296"/>
        <c:crosses val="autoZero"/>
        <c:crossBetween val="between"/>
        <c:majorUnit val="1.0000000000000002E-2"/>
      </c:valAx>
    </c:plotArea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011003576017192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経過台数</c:v>
                </c:pt>
              </c:strCache>
            </c:strRef>
          </c:tx>
          <c:dLbls>
            <c:dLbl>
              <c:idx val="3"/>
              <c:layout>
                <c:manualLayout>
                  <c:x val="-3.5895833333333363E-2"/>
                  <c:y val="-4.62071885776268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99B-4F59-B4D0-A46C1A4A2947}"/>
                </c:ext>
              </c:extLst>
            </c:dLbl>
            <c:dLbl>
              <c:idx val="4"/>
              <c:layout>
                <c:manualLayout>
                  <c:x val="-5.7582991803278742E-2"/>
                  <c:y val="-8.67237823994988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99B-4F59-B4D0-A46C1A4A2947}"/>
                </c:ext>
              </c:extLst>
            </c:dLbl>
            <c:dLbl>
              <c:idx val="9"/>
              <c:layout>
                <c:manualLayout>
                  <c:x val="-5.6137181238615663E-2"/>
                  <c:y val="-4.98905152887061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73A-49FF-BF32-4B749422114A}"/>
                </c:ext>
              </c:extLst>
            </c:dLbl>
            <c:dLbl>
              <c:idx val="10"/>
              <c:layout>
                <c:manualLayout>
                  <c:x val="-4.7462317850637523E-2"/>
                  <c:y val="-5.35738419997854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99B-4F59-B4D0-A46C1A4A2947}"/>
                </c:ext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38387978142075"/>
                      <c:h val="7.152411418892855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499B-4F59-B4D0-A46C1A4A2947}"/>
                </c:ext>
              </c:extLst>
            </c:dLbl>
            <c:dLbl>
              <c:idx val="13"/>
              <c:layout>
                <c:manualLayout>
                  <c:x val="1.0602488326678944E-16"/>
                  <c:y val="-0.1125070693770537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99B-4F59-B4D0-A46C1A4A2947}"/>
                </c:ext>
              </c:extLst>
            </c:dLbl>
            <c:dLbl>
              <c:idx val="15"/>
              <c:spPr/>
              <c:txPr>
                <a:bodyPr/>
                <a:lstStyle/>
                <a:p>
                  <a:pPr>
                    <a:defRPr sz="14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499B-4F59-B4D0-A46C1A4A2947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619-4DCB-939F-68E002CAF11A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BBA-4B0D-85E7-D08FEB7980C0}"/>
                </c:ext>
              </c:extLst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0190-45ED-82D2-2B7EA20FF5D1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 u="sng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71FF-4AA6-A785-125DBE1839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Sheet1!$A$9:$A$22</c:f>
              <c:strCache>
                <c:ptCount val="14"/>
                <c:pt idx="0">
                  <c:v>H23</c:v>
                </c:pt>
                <c:pt idx="1">
                  <c:v>H24</c:v>
                </c:pt>
                <c:pt idx="2">
                  <c:v>H25</c:v>
                </c:pt>
                <c:pt idx="3">
                  <c:v>H26</c:v>
                </c:pt>
                <c:pt idx="4">
                  <c:v>H27</c:v>
                </c:pt>
                <c:pt idx="5">
                  <c:v>H28</c:v>
                </c:pt>
                <c:pt idx="6">
                  <c:v>H29</c:v>
                </c:pt>
                <c:pt idx="7">
                  <c:v>H30</c:v>
                </c:pt>
                <c:pt idx="8">
                  <c:v>R1</c:v>
                </c:pt>
                <c:pt idx="9">
                  <c:v>R2</c:v>
                </c:pt>
                <c:pt idx="10">
                  <c:v>R3</c:v>
                </c:pt>
                <c:pt idx="11">
                  <c:v>R4</c:v>
                </c:pt>
                <c:pt idx="12">
                  <c:v>R5</c:v>
                </c:pt>
                <c:pt idx="13">
                  <c:v>R6</c:v>
                </c:pt>
              </c:strCache>
            </c:strRef>
          </c:cat>
          <c:val>
            <c:numRef>
              <c:f>Sheet1!$B$9:$B$22</c:f>
              <c:numCache>
                <c:formatCode>#,##0;[Red]\-#,##0"台"</c:formatCode>
                <c:ptCount val="14"/>
                <c:pt idx="0">
                  <c:v>1678201</c:v>
                </c:pt>
                <c:pt idx="1">
                  <c:v>1630860</c:v>
                </c:pt>
                <c:pt idx="2">
                  <c:v>1567158</c:v>
                </c:pt>
                <c:pt idx="3">
                  <c:v>1555610</c:v>
                </c:pt>
                <c:pt idx="4">
                  <c:v>1418868</c:v>
                </c:pt>
                <c:pt idx="5">
                  <c:v>1364193</c:v>
                </c:pt>
                <c:pt idx="6">
                  <c:v>1281397</c:v>
                </c:pt>
                <c:pt idx="7">
                  <c:v>1237211</c:v>
                </c:pt>
                <c:pt idx="8">
                  <c:v>1176601</c:v>
                </c:pt>
                <c:pt idx="9">
                  <c:v>1145507</c:v>
                </c:pt>
                <c:pt idx="10">
                  <c:v>1119983</c:v>
                </c:pt>
                <c:pt idx="11">
                  <c:v>1042923</c:v>
                </c:pt>
                <c:pt idx="12">
                  <c:v>1133329</c:v>
                </c:pt>
                <c:pt idx="13">
                  <c:v>935949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499B-4F59-B4D0-A46C1A4A294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6709888"/>
        <c:axId val="166723968"/>
      </c:lineChart>
      <c:catAx>
        <c:axId val="166709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ja-JP"/>
          </a:p>
        </c:txPr>
        <c:crossAx val="166723968"/>
        <c:crosses val="autoZero"/>
        <c:auto val="1"/>
        <c:lblAlgn val="ctr"/>
        <c:lblOffset val="100"/>
        <c:noMultiLvlLbl val="0"/>
      </c:catAx>
      <c:valAx>
        <c:axId val="166723968"/>
        <c:scaling>
          <c:orientation val="minMax"/>
          <c:min val="900000"/>
        </c:scaling>
        <c:delete val="1"/>
        <c:axPos val="l"/>
        <c:majorGridlines>
          <c:spPr>
            <a:ln>
              <a:prstDash val="sysDot"/>
            </a:ln>
          </c:spPr>
        </c:majorGridlines>
        <c:numFmt formatCode="#,##0;[Red]\-#,##0&quot;台&quot;" sourceLinked="1"/>
        <c:majorTickMark val="out"/>
        <c:minorTickMark val="none"/>
        <c:tickLblPos val="nextTo"/>
        <c:crossAx val="166709888"/>
        <c:crosses val="autoZero"/>
        <c:crossBetween val="between"/>
        <c:majorUnit val="80000"/>
      </c:valAx>
      <c:spPr>
        <a:ln>
          <a:solidFill>
            <a:schemeClr val="tx2">
              <a:lumMod val="60000"/>
              <a:lumOff val="40000"/>
            </a:schemeClr>
          </a:solidFill>
        </a:ln>
      </c:spPr>
    </c:plotArea>
    <c:plotVisOnly val="1"/>
    <c:dispBlanksAs val="gap"/>
    <c:showDLblsOverMax val="0"/>
  </c:chart>
  <c:spPr>
    <a:ln>
      <a:solidFill>
        <a:srgbClr val="0070C0"/>
      </a:solidFill>
      <a:prstDash val="sysDot"/>
    </a:ln>
  </c:spPr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6.9191873417573631E-3"/>
          <c:w val="0.99943534045033477"/>
          <c:h val="0.8037450966986574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調整器　製造から７年又は10年経過</c:v>
                </c:pt>
              </c:strCache>
            </c:strRef>
          </c:tx>
          <c:dLbls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F6E-4176-91D3-301B081A50E3}"/>
                </c:ext>
              </c:extLst>
            </c:dLbl>
            <c:dLbl>
              <c:idx val="15"/>
              <c:spPr/>
              <c:txPr>
                <a:bodyPr/>
                <a:lstStyle/>
                <a:p>
                  <a:pPr>
                    <a:defRPr sz="16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DB7C-4AFF-B46C-F3505F8B181C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261-4CBA-ABAD-56A4910216C0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CD8-4F64-BFD2-7D46815B89BF}"/>
                </c:ext>
              </c:extLst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29F8-48FB-8E5C-F47C9D791277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1" u="sng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1DC6-41F5-91DA-37C50DCCBD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Sheet1!$A$9:$A$22</c:f>
              <c:strCache>
                <c:ptCount val="14"/>
                <c:pt idx="0">
                  <c:v>H23</c:v>
                </c:pt>
                <c:pt idx="1">
                  <c:v>H24</c:v>
                </c:pt>
                <c:pt idx="2">
                  <c:v>H25</c:v>
                </c:pt>
                <c:pt idx="3">
                  <c:v>H26</c:v>
                </c:pt>
                <c:pt idx="4">
                  <c:v>H27</c:v>
                </c:pt>
                <c:pt idx="5">
                  <c:v>H28</c:v>
                </c:pt>
                <c:pt idx="6">
                  <c:v>H29</c:v>
                </c:pt>
                <c:pt idx="7">
                  <c:v>H30</c:v>
                </c:pt>
                <c:pt idx="8">
                  <c:v>R1</c:v>
                </c:pt>
                <c:pt idx="9">
                  <c:v>R2</c:v>
                </c:pt>
                <c:pt idx="10">
                  <c:v>R3</c:v>
                </c:pt>
                <c:pt idx="11">
                  <c:v>R4</c:v>
                </c:pt>
                <c:pt idx="12">
                  <c:v>R5</c:v>
                </c:pt>
                <c:pt idx="13">
                  <c:v>R6</c:v>
                </c:pt>
              </c:strCache>
            </c:strRef>
          </c:cat>
          <c:val>
            <c:numRef>
              <c:f>Sheet1!$B$9:$B$22</c:f>
              <c:numCache>
                <c:formatCode>0.0%</c:formatCode>
                <c:ptCount val="14"/>
                <c:pt idx="0">
                  <c:v>4.3999999999999997E-2</c:v>
                </c:pt>
                <c:pt idx="1">
                  <c:v>3.9E-2</c:v>
                </c:pt>
                <c:pt idx="2">
                  <c:v>3.5999999999999997E-2</c:v>
                </c:pt>
                <c:pt idx="3">
                  <c:v>3.3000000000000002E-2</c:v>
                </c:pt>
                <c:pt idx="4">
                  <c:v>0.03</c:v>
                </c:pt>
                <c:pt idx="5">
                  <c:v>2.8000000000000001E-2</c:v>
                </c:pt>
                <c:pt idx="6">
                  <c:v>2.7E-2</c:v>
                </c:pt>
                <c:pt idx="7">
                  <c:v>2.5000000000000001E-2</c:v>
                </c:pt>
                <c:pt idx="8">
                  <c:v>2.5000000000000001E-2</c:v>
                </c:pt>
                <c:pt idx="9">
                  <c:v>2.4E-2</c:v>
                </c:pt>
                <c:pt idx="10">
                  <c:v>2.1999999999999999E-2</c:v>
                </c:pt>
                <c:pt idx="11">
                  <c:v>2.1999999999999999E-2</c:v>
                </c:pt>
                <c:pt idx="12">
                  <c:v>2.1999999999999999E-2</c:v>
                </c:pt>
                <c:pt idx="13">
                  <c:v>1.9E-2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DB7C-4AFF-B46C-F3505F8B181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6931072"/>
        <c:axId val="166932864"/>
      </c:lineChart>
      <c:catAx>
        <c:axId val="166931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ja-JP"/>
          </a:p>
        </c:txPr>
        <c:crossAx val="166932864"/>
        <c:crosses val="autoZero"/>
        <c:auto val="1"/>
        <c:lblAlgn val="ctr"/>
        <c:lblOffset val="100"/>
        <c:noMultiLvlLbl val="0"/>
      </c:catAx>
      <c:valAx>
        <c:axId val="166932864"/>
        <c:scaling>
          <c:orientation val="minMax"/>
        </c:scaling>
        <c:delete val="1"/>
        <c:axPos val="l"/>
        <c:majorGridlines>
          <c:spPr>
            <a:ln>
              <a:prstDash val="sysDot"/>
            </a:ln>
          </c:spPr>
        </c:majorGridlines>
        <c:numFmt formatCode="0.0%" sourceLinked="1"/>
        <c:majorTickMark val="out"/>
        <c:minorTickMark val="none"/>
        <c:tickLblPos val="none"/>
        <c:crossAx val="1669310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471412101751905E-4"/>
          <c:y val="8.815734091441263E-3"/>
          <c:w val="0.99943534045033477"/>
          <c:h val="0.8909275569263300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調整器　製造から７年又は10年経過</c:v>
                </c:pt>
              </c:strCache>
            </c:strRef>
          </c:tx>
          <c:dLbls>
            <c:dLbl>
              <c:idx val="0"/>
              <c:layout>
                <c:manualLayout>
                  <c:x val="2.2031932699645394E-3"/>
                  <c:y val="0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372-4011-A45C-67A7F85735E5}"/>
                </c:ext>
              </c:extLst>
            </c:dLbl>
            <c:dLbl>
              <c:idx val="1"/>
              <c:layout>
                <c:manualLayout>
                  <c:x val="-2.8237185850023949E-2"/>
                  <c:y val="-6.40180773689555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10C-4CEE-9546-31C1B32C0358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5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4372-4011-A45C-67A7F85735E5}"/>
                </c:ext>
              </c:extLst>
            </c:dLbl>
            <c:dLbl>
              <c:idx val="15"/>
              <c:spPr/>
              <c:txPr>
                <a:bodyPr/>
                <a:lstStyle/>
                <a:p>
                  <a:pPr>
                    <a:defRPr sz="14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310C-4CEE-9546-31C1B32C0358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10F4-416E-84C7-63AA4429A312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F8B-41CF-AAC2-EDD5E62D4A4E}"/>
                </c:ext>
              </c:extLst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DB0E-4833-B0F9-6B5C069DEE40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 u="sng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6A5-47BC-95C0-F48F1F7E7E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Sheet1!$A$9:$A$22</c:f>
              <c:strCache>
                <c:ptCount val="14"/>
                <c:pt idx="0">
                  <c:v>H23</c:v>
                </c:pt>
                <c:pt idx="1">
                  <c:v>H24</c:v>
                </c:pt>
                <c:pt idx="2">
                  <c:v>H25</c:v>
                </c:pt>
                <c:pt idx="3">
                  <c:v>H26</c:v>
                </c:pt>
                <c:pt idx="4">
                  <c:v>H27</c:v>
                </c:pt>
                <c:pt idx="5">
                  <c:v>H28</c:v>
                </c:pt>
                <c:pt idx="6">
                  <c:v>H29</c:v>
                </c:pt>
                <c:pt idx="7">
                  <c:v>H30</c:v>
                </c:pt>
                <c:pt idx="8">
                  <c:v>R1</c:v>
                </c:pt>
                <c:pt idx="9">
                  <c:v>R2</c:v>
                </c:pt>
                <c:pt idx="10">
                  <c:v>R3</c:v>
                </c:pt>
                <c:pt idx="11">
                  <c:v>R4</c:v>
                </c:pt>
                <c:pt idx="12">
                  <c:v>R5</c:v>
                </c:pt>
                <c:pt idx="13">
                  <c:v>R6</c:v>
                </c:pt>
              </c:strCache>
            </c:strRef>
          </c:cat>
          <c:val>
            <c:numRef>
              <c:f>Sheet1!$B$9:$B$22</c:f>
              <c:numCache>
                <c:formatCode>#,##0_);[Red]\(#,##0\)</c:formatCode>
                <c:ptCount val="14"/>
                <c:pt idx="0">
                  <c:v>691922</c:v>
                </c:pt>
                <c:pt idx="1">
                  <c:v>586364</c:v>
                </c:pt>
                <c:pt idx="2">
                  <c:v>523577</c:v>
                </c:pt>
                <c:pt idx="3">
                  <c:v>472331</c:v>
                </c:pt>
                <c:pt idx="4">
                  <c:v>425703</c:v>
                </c:pt>
                <c:pt idx="5">
                  <c:v>389858</c:v>
                </c:pt>
                <c:pt idx="6">
                  <c:v>358597</c:v>
                </c:pt>
                <c:pt idx="7">
                  <c:v>337608</c:v>
                </c:pt>
                <c:pt idx="8">
                  <c:v>335604</c:v>
                </c:pt>
                <c:pt idx="9">
                  <c:v>312918</c:v>
                </c:pt>
                <c:pt idx="10">
                  <c:v>289404</c:v>
                </c:pt>
                <c:pt idx="11">
                  <c:v>277549</c:v>
                </c:pt>
                <c:pt idx="12">
                  <c:v>269380</c:v>
                </c:pt>
                <c:pt idx="13">
                  <c:v>233285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10C-4CEE-9546-31C1B32C035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6982400"/>
        <c:axId val="166983936"/>
      </c:lineChart>
      <c:catAx>
        <c:axId val="166982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ja-JP"/>
          </a:p>
        </c:txPr>
        <c:crossAx val="166983936"/>
        <c:crosses val="autoZero"/>
        <c:auto val="1"/>
        <c:lblAlgn val="ctr"/>
        <c:lblOffset val="100"/>
        <c:noMultiLvlLbl val="0"/>
      </c:catAx>
      <c:valAx>
        <c:axId val="166983936"/>
        <c:scaling>
          <c:orientation val="minMax"/>
          <c:max val="700000"/>
          <c:min val="200000"/>
        </c:scaling>
        <c:delete val="1"/>
        <c:axPos val="l"/>
        <c:majorGridlines>
          <c:spPr>
            <a:ln>
              <a:prstDash val="sysDot"/>
            </a:ln>
          </c:spPr>
        </c:majorGridlines>
        <c:numFmt formatCode="#,##0_);[Red]\(#,##0\)" sourceLinked="1"/>
        <c:majorTickMark val="out"/>
        <c:minorTickMark val="none"/>
        <c:tickLblPos val="nextTo"/>
        <c:crossAx val="16698240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29338327239321E-5"/>
          <c:y val="0"/>
          <c:w val="0.99992807066167277"/>
          <c:h val="0.8079958616754452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回収率</c:v>
                </c:pt>
              </c:strCache>
            </c:strRef>
          </c:tx>
          <c:spPr>
            <a:ln w="25400">
              <a:solidFill>
                <a:schemeClr val="accent1">
                  <a:shade val="95000"/>
                  <a:satMod val="105000"/>
                </a:schemeClr>
              </a:solidFill>
            </a:ln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7CB4-4EEF-A8E9-E1961D2B961E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3-7CB4-4EEF-A8E9-E1961D2B961E}"/>
              </c:ext>
            </c:extLst>
          </c:dPt>
          <c:dLbls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77E9-4149-8774-46B5BA584814}"/>
                </c:ext>
              </c:extLst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EE18-44B5-9921-C6FB38A707F6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D947-4C49-9B41-414C8D12E2B5}"/>
                </c:ext>
              </c:extLst>
            </c:dLbl>
            <c:dLbl>
              <c:idx val="2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0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13D5-4141-B57E-E715529CF8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>
                    <a:solidFill>
                      <a:schemeClr val="tx1"/>
                    </a:solidFill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Sheet1!$A$9:$A$22</c:f>
              <c:strCache>
                <c:ptCount val="14"/>
                <c:pt idx="0">
                  <c:v>H23</c:v>
                </c:pt>
                <c:pt idx="1">
                  <c:v>H24</c:v>
                </c:pt>
                <c:pt idx="2">
                  <c:v>H25</c:v>
                </c:pt>
                <c:pt idx="3">
                  <c:v>H26</c:v>
                </c:pt>
                <c:pt idx="4">
                  <c:v>H27</c:v>
                </c:pt>
                <c:pt idx="5">
                  <c:v>H28</c:v>
                </c:pt>
                <c:pt idx="6">
                  <c:v>H29</c:v>
                </c:pt>
                <c:pt idx="7">
                  <c:v>H30</c:v>
                </c:pt>
                <c:pt idx="8">
                  <c:v>R1</c:v>
                </c:pt>
                <c:pt idx="9">
                  <c:v>R2</c:v>
                </c:pt>
                <c:pt idx="10">
                  <c:v>R3</c:v>
                </c:pt>
                <c:pt idx="11">
                  <c:v>R4</c:v>
                </c:pt>
                <c:pt idx="12">
                  <c:v>R5</c:v>
                </c:pt>
                <c:pt idx="13">
                  <c:v>R6</c:v>
                </c:pt>
              </c:strCache>
            </c:strRef>
          </c:cat>
          <c:val>
            <c:numRef>
              <c:f>Sheet1!$B$9:$B$22</c:f>
              <c:numCache>
                <c:formatCode>0.0%</c:formatCode>
                <c:ptCount val="14"/>
                <c:pt idx="0">
                  <c:v>0.94099999999999995</c:v>
                </c:pt>
                <c:pt idx="1">
                  <c:v>0.92400000000000004</c:v>
                </c:pt>
                <c:pt idx="2">
                  <c:v>0.90400000000000003</c:v>
                </c:pt>
                <c:pt idx="3">
                  <c:v>0.92800000000000005</c:v>
                </c:pt>
                <c:pt idx="4">
                  <c:v>0.91900000000000004</c:v>
                </c:pt>
                <c:pt idx="5">
                  <c:v>0.92300000000000004</c:v>
                </c:pt>
                <c:pt idx="6">
                  <c:v>0.91600000000000004</c:v>
                </c:pt>
                <c:pt idx="7">
                  <c:v>0.92400000000000004</c:v>
                </c:pt>
                <c:pt idx="8">
                  <c:v>0.93100000000000005</c:v>
                </c:pt>
                <c:pt idx="9">
                  <c:v>0.93799999999999994</c:v>
                </c:pt>
                <c:pt idx="10">
                  <c:v>0.92800000000000005</c:v>
                </c:pt>
                <c:pt idx="11">
                  <c:v>0.92800000000000005</c:v>
                </c:pt>
                <c:pt idx="12">
                  <c:v>0.92200000000000004</c:v>
                </c:pt>
                <c:pt idx="13">
                  <c:v>0.92800000000000005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7CB4-4EEF-A8E9-E1961D2B961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52765568"/>
        <c:axId val="152767104"/>
      </c:lineChart>
      <c:catAx>
        <c:axId val="152765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152767104"/>
        <c:crosses val="autoZero"/>
        <c:auto val="1"/>
        <c:lblAlgn val="ctr"/>
        <c:lblOffset val="100"/>
        <c:noMultiLvlLbl val="0"/>
      </c:catAx>
      <c:valAx>
        <c:axId val="152767104"/>
        <c:scaling>
          <c:orientation val="minMax"/>
        </c:scaling>
        <c:delete val="1"/>
        <c:axPos val="l"/>
        <c:majorGridlines>
          <c:spPr>
            <a:ln>
              <a:prstDash val="sysDot"/>
            </a:ln>
          </c:spPr>
        </c:majorGridlines>
        <c:numFmt formatCode="0.0%" sourceLinked="1"/>
        <c:majorTickMark val="out"/>
        <c:minorTickMark val="none"/>
        <c:tickLblPos val="none"/>
        <c:crossAx val="15276556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400"/>
      </a:pPr>
      <a:endParaRPr lang="ja-JP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6.8162597709434921E-3"/>
          <c:w val="0.99953851860881204"/>
          <c:h val="0.8704171481936314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業務用施設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/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Sheet1!$B$2:$B$7</c:f>
              <c:numCache>
                <c:formatCode>#,##0_);[Red]\(#,##0\)</c:formatCode>
                <c:ptCount val="6"/>
                <c:pt idx="0">
                  <c:v>942468</c:v>
                </c:pt>
                <c:pt idx="1">
                  <c:v>942905</c:v>
                </c:pt>
                <c:pt idx="2">
                  <c:v>952812</c:v>
                </c:pt>
                <c:pt idx="3">
                  <c:v>937981</c:v>
                </c:pt>
                <c:pt idx="4">
                  <c:v>944664</c:v>
                </c:pt>
                <c:pt idx="5">
                  <c:v>947572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FA-4781-8915-0C17988C22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共同住宅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/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Sheet1!$C$2:$C$7</c:f>
              <c:numCache>
                <c:formatCode>#,##0_);[Red]\(#,##0\)</c:formatCode>
                <c:ptCount val="6"/>
                <c:pt idx="0">
                  <c:v>7041530</c:v>
                </c:pt>
                <c:pt idx="1">
                  <c:v>7125757</c:v>
                </c:pt>
                <c:pt idx="2">
                  <c:v>7228543</c:v>
                </c:pt>
                <c:pt idx="3">
                  <c:v>7243084</c:v>
                </c:pt>
                <c:pt idx="4">
                  <c:v>7169524</c:v>
                </c:pt>
                <c:pt idx="5">
                  <c:v>7316862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0FA-4781-8915-0C17988C227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一般住宅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/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Sheet1!$D$2:$D$7</c:f>
              <c:numCache>
                <c:formatCode>#,##0_);[Red]\(#,##0\)</c:formatCode>
                <c:ptCount val="6"/>
                <c:pt idx="0">
                  <c:v>11697703</c:v>
                </c:pt>
                <c:pt idx="1">
                  <c:v>11546141</c:v>
                </c:pt>
                <c:pt idx="2">
                  <c:v>11373802</c:v>
                </c:pt>
                <c:pt idx="3">
                  <c:v>11115243</c:v>
                </c:pt>
                <c:pt idx="4">
                  <c:v>10929183</c:v>
                </c:pt>
                <c:pt idx="5">
                  <c:v>10778385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0FA-4781-8915-0C17988C227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合計</c:v>
                </c:pt>
              </c:strCache>
            </c:strRef>
          </c:tx>
          <c:spPr>
            <a:noFill/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18D5-4192-B483-4E67708B6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/>
                </a:pPr>
                <a:endParaRPr lang="ja-JP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Sheet1!$E$2:$E$7</c:f>
              <c:numCache>
                <c:formatCode>#,##0_);[Red]\(#,##0\)</c:formatCode>
                <c:ptCount val="6"/>
                <c:pt idx="0">
                  <c:v>19681701</c:v>
                </c:pt>
                <c:pt idx="1">
                  <c:v>19614803</c:v>
                </c:pt>
                <c:pt idx="2">
                  <c:v>19555157</c:v>
                </c:pt>
                <c:pt idx="3">
                  <c:v>19296308</c:v>
                </c:pt>
                <c:pt idx="4">
                  <c:v>19043371</c:v>
                </c:pt>
                <c:pt idx="5">
                  <c:v>19042819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D5-4192-B483-4E67708B6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58456448"/>
        <c:axId val="160043392"/>
      </c:barChart>
      <c:catAx>
        <c:axId val="158456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 anchor="t" anchorCtr="0"/>
          <a:lstStyle/>
          <a:p>
            <a:pPr>
              <a:defRPr sz="1400" b="0"/>
            </a:pPr>
            <a:endParaRPr lang="ja-JP"/>
          </a:p>
        </c:txPr>
        <c:crossAx val="160043392"/>
        <c:crosses val="autoZero"/>
        <c:auto val="0"/>
        <c:lblAlgn val="ctr"/>
        <c:lblOffset val="100"/>
        <c:noMultiLvlLbl val="0"/>
      </c:catAx>
      <c:valAx>
        <c:axId val="160043392"/>
        <c:scaling>
          <c:orientation val="minMax"/>
          <c:max val="22000000"/>
          <c:min val="0"/>
        </c:scaling>
        <c:delete val="1"/>
        <c:axPos val="l"/>
        <c:numFmt formatCode="#,##0_);[Red]\(#,##0\)" sourceLinked="1"/>
        <c:majorTickMark val="out"/>
        <c:minorTickMark val="none"/>
        <c:tickLblPos val="nextTo"/>
        <c:crossAx val="158456448"/>
        <c:crosses val="autoZero"/>
        <c:crossBetween val="between"/>
      </c:valAx>
    </c:plotArea>
    <c:legend>
      <c:legendPos val="b"/>
      <c:legendEntry>
        <c:idx val="3"/>
        <c:delete val="1"/>
      </c:legendEntry>
      <c:overlay val="0"/>
      <c:txPr>
        <a:bodyPr/>
        <a:lstStyle/>
        <a:p>
          <a:pPr>
            <a:defRPr sz="1200" b="1">
              <a:latin typeface="BIZ UDPゴシック" panose="020B0400000000000000" pitchFamily="50" charset="-128"/>
              <a:ea typeface="BIZ UDPゴシック" panose="020B0400000000000000" pitchFamily="50" charset="-128"/>
            </a:defRPr>
          </a:pPr>
          <a:endParaRPr lang="ja-JP"/>
        </a:p>
      </c:txPr>
    </c:legend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53851860881204"/>
          <c:h val="0.869569866324728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経済産業省所轄</c:v>
                </c:pt>
              </c:strCache>
            </c:strRef>
          </c:tx>
          <c:spPr>
            <a:solidFill>
              <a:srgbClr val="FFFF9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Sheet1!$B$2:$B$7</c:f>
              <c:numCache>
                <c:formatCode>#,##0_ </c:formatCode>
                <c:ptCount val="6"/>
                <c:pt idx="0">
                  <c:v>757</c:v>
                </c:pt>
                <c:pt idx="1">
                  <c:v>790</c:v>
                </c:pt>
                <c:pt idx="2">
                  <c:v>788</c:v>
                </c:pt>
                <c:pt idx="3">
                  <c:v>747</c:v>
                </c:pt>
                <c:pt idx="4">
                  <c:v>686</c:v>
                </c:pt>
                <c:pt idx="5">
                  <c:v>731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59-401B-BDBE-C08382FE180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産業保安監督部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Sheet1!$C$2:$C$7</c:f>
              <c:numCache>
                <c:formatCode>#,##0_ </c:formatCode>
                <c:ptCount val="6"/>
                <c:pt idx="0">
                  <c:v>1220</c:v>
                </c:pt>
                <c:pt idx="1">
                  <c:v>1200</c:v>
                </c:pt>
                <c:pt idx="2">
                  <c:v>1191</c:v>
                </c:pt>
                <c:pt idx="3">
                  <c:v>1194</c:v>
                </c:pt>
                <c:pt idx="4">
                  <c:v>1162</c:v>
                </c:pt>
                <c:pt idx="5">
                  <c:v>1144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59-401B-BDBE-C08382FE180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都道府県所轄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Sheet1!$D$2:$D$7</c:f>
              <c:numCache>
                <c:formatCode>#,##0_ </c:formatCode>
                <c:ptCount val="6"/>
                <c:pt idx="0">
                  <c:v>15845</c:v>
                </c:pt>
                <c:pt idx="1">
                  <c:v>15623</c:v>
                </c:pt>
                <c:pt idx="2">
                  <c:v>14990</c:v>
                </c:pt>
                <c:pt idx="3">
                  <c:v>14517</c:v>
                </c:pt>
                <c:pt idx="4">
                  <c:v>13583</c:v>
                </c:pt>
                <c:pt idx="5">
                  <c:v>13239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59-401B-BDBE-C08382FE180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市町村所轄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>
                    <a:solidFill>
                      <a:schemeClr val="tx1"/>
                    </a:solidFill>
                  </a:defRPr>
                </a:pPr>
                <a:endParaRPr lang="ja-JP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Sheet1!$E$2:$E$7</c:f>
              <c:numCache>
                <c:formatCode>#,##0_ </c:formatCode>
                <c:ptCount val="6"/>
                <c:pt idx="0">
                  <c:v>1541</c:v>
                </c:pt>
                <c:pt idx="1">
                  <c:v>1424</c:v>
                </c:pt>
                <c:pt idx="2">
                  <c:v>1518</c:v>
                </c:pt>
                <c:pt idx="3">
                  <c:v>1548</c:v>
                </c:pt>
                <c:pt idx="4">
                  <c:v>1857</c:v>
                </c:pt>
                <c:pt idx="5">
                  <c:v>1775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15-4FB9-8D87-CC0792A1F9B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合計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5419-4313-8CB8-C359DA6903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ja-JP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Sheet1!$F$2:$F$7</c:f>
              <c:numCache>
                <c:formatCode>#,##0_);[Red]\(#,##0\)</c:formatCode>
                <c:ptCount val="6"/>
                <c:pt idx="0">
                  <c:v>19363</c:v>
                </c:pt>
                <c:pt idx="1">
                  <c:v>19037</c:v>
                </c:pt>
                <c:pt idx="2">
                  <c:v>18487</c:v>
                </c:pt>
                <c:pt idx="3">
                  <c:v>18006</c:v>
                </c:pt>
                <c:pt idx="4">
                  <c:v>17288</c:v>
                </c:pt>
                <c:pt idx="5">
                  <c:v>16889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19-4313-8CB8-C359DA69038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00"/>
        <c:axId val="158456448"/>
        <c:axId val="160043392"/>
      </c:barChart>
      <c:catAx>
        <c:axId val="158456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 anchor="t" anchorCtr="0"/>
          <a:lstStyle/>
          <a:p>
            <a:pPr>
              <a:defRPr sz="1400" b="0"/>
            </a:pPr>
            <a:endParaRPr lang="ja-JP"/>
          </a:p>
        </c:txPr>
        <c:crossAx val="160043392"/>
        <c:crosses val="autoZero"/>
        <c:auto val="0"/>
        <c:lblAlgn val="ctr"/>
        <c:lblOffset val="100"/>
        <c:noMultiLvlLbl val="0"/>
      </c:catAx>
      <c:valAx>
        <c:axId val="160043392"/>
        <c:scaling>
          <c:orientation val="minMax"/>
          <c:max val="21000"/>
          <c:min val="0"/>
        </c:scaling>
        <c:delete val="1"/>
        <c:axPos val="l"/>
        <c:numFmt formatCode="#,##0_ " sourceLinked="1"/>
        <c:majorTickMark val="out"/>
        <c:minorTickMark val="none"/>
        <c:tickLblPos val="nextTo"/>
        <c:crossAx val="158456448"/>
        <c:crosses val="autoZero"/>
        <c:crossBetween val="between"/>
      </c:valAx>
    </c:plotArea>
    <c:legend>
      <c:legendPos val="b"/>
      <c:legendEntry>
        <c:idx val="4"/>
        <c:delete val="1"/>
      </c:legendEntry>
      <c:layout>
        <c:manualLayout>
          <c:xMode val="edge"/>
          <c:yMode val="edge"/>
          <c:x val="2.9398202589264056E-3"/>
          <c:y val="0.92625507383907479"/>
          <c:w val="0.98890391463687899"/>
          <c:h val="7.3744926160925164E-2"/>
        </c:manualLayout>
      </c:layout>
      <c:overlay val="0"/>
      <c:txPr>
        <a:bodyPr/>
        <a:lstStyle/>
        <a:p>
          <a:pPr>
            <a:defRPr sz="1100" b="1">
              <a:latin typeface="BIZ UDPゴシック" panose="020B0400000000000000" pitchFamily="50" charset="-128"/>
              <a:ea typeface="BIZ UDPゴシック" panose="020B0400000000000000" pitchFamily="50" charset="-128"/>
            </a:defRPr>
          </a:pPr>
          <a:endParaRPr lang="ja-JP"/>
        </a:p>
      </c:txPr>
    </c:legend>
    <c:plotVisOnly val="1"/>
    <c:dispBlanksAs val="gap"/>
    <c:showDLblsOverMax val="0"/>
  </c:chart>
  <c:spPr>
    <a:ln>
      <a:solidFill>
        <a:schemeClr val="accent1"/>
      </a:solidFill>
    </a:ln>
  </c:spPr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755009107468122E-4"/>
          <c:y val="0"/>
          <c:w val="0.99947241234312811"/>
          <c:h val="0.9260737127528766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燃焼器具等未交換器具数</c:v>
                </c:pt>
              </c:strCache>
            </c:strRef>
          </c:tx>
          <c:dLbls>
            <c:dLbl>
              <c:idx val="1"/>
              <c:layout>
                <c:manualLayout>
                  <c:x val="-2.2847449908925319E-2"/>
                  <c:y val="-3.19574813518526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66-40EC-AD6C-2979981CDD28}"/>
                </c:ext>
              </c:extLst>
            </c:dLbl>
            <c:dLbl>
              <c:idx val="2"/>
              <c:layout>
                <c:manualLayout>
                  <c:x val="-3.441393442622951E-2"/>
                  <c:y val="-4.81092769809477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666-40EC-AD6C-2979981CDD28}"/>
                </c:ext>
              </c:extLst>
            </c:dLbl>
            <c:dLbl>
              <c:idx val="3"/>
              <c:layout>
                <c:manualLayout>
                  <c:x val="-3.0076502732240436E-2"/>
                  <c:y val="-3.19574813518526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666-40EC-AD6C-2979981CDD28}"/>
                </c:ext>
              </c:extLst>
            </c:dLbl>
            <c:dLbl>
              <c:idx val="4"/>
              <c:layout>
                <c:manualLayout>
                  <c:x val="-3.2968123861566487E-2"/>
                  <c:y val="-3.19574813518526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66-40EC-AD6C-2979981CDD28}"/>
                </c:ext>
              </c:extLst>
            </c:dLbl>
            <c:dLbl>
              <c:idx val="5"/>
              <c:layout>
                <c:manualLayout>
                  <c:x val="-2.8630692167577413E-2"/>
                  <c:y val="-4.11870788541927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666-40EC-AD6C-2979981CDD28}"/>
                </c:ext>
              </c:extLst>
            </c:dLbl>
            <c:dLbl>
              <c:idx val="6"/>
              <c:layout>
                <c:manualLayout>
                  <c:x val="-4.0197176684881653E-2"/>
                  <c:y val="-5.27240757321179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66-40EC-AD6C-2979981CDD28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3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F22-46E9-A1ED-0C1DC6F44C6A}"/>
                </c:ext>
              </c:extLst>
            </c:dLbl>
            <c:dLbl>
              <c:idx val="15"/>
              <c:spPr/>
              <c:txPr>
                <a:bodyPr/>
                <a:lstStyle/>
                <a:p>
                  <a:pPr>
                    <a:defRPr sz="13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3E31-4A28-B13A-DFB71EEFDE3F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300" b="1" u="none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6E1-42B6-9F8E-244E96FD97D5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30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357-4C9B-A7FE-BF965067007B}"/>
                </c:ext>
              </c:extLst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300" b="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2982-42FF-B491-95C2AD55118F}"/>
                </c:ext>
              </c:extLst>
            </c:dLbl>
            <c:dLbl>
              <c:idx val="19"/>
              <c:layout>
                <c:manualLayout>
                  <c:x val="0"/>
                  <c:y val="-1.89217171717171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300" b="1" u="sng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BA8-4C77-A7CC-AC5B68500C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/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Sheet1!$A$9:$A$22</c:f>
              <c:strCache>
                <c:ptCount val="14"/>
                <c:pt idx="0">
                  <c:v>H23</c:v>
                </c:pt>
                <c:pt idx="1">
                  <c:v>H24</c:v>
                </c:pt>
                <c:pt idx="2">
                  <c:v>H25</c:v>
                </c:pt>
                <c:pt idx="3">
                  <c:v>H26</c:v>
                </c:pt>
                <c:pt idx="4">
                  <c:v>H27</c:v>
                </c:pt>
                <c:pt idx="5">
                  <c:v>H28</c:v>
                </c:pt>
                <c:pt idx="6">
                  <c:v>H29</c:v>
                </c:pt>
                <c:pt idx="7">
                  <c:v>H30</c:v>
                </c:pt>
                <c:pt idx="8">
                  <c:v>R1</c:v>
                </c:pt>
                <c:pt idx="9">
                  <c:v>R2</c:v>
                </c:pt>
                <c:pt idx="10">
                  <c:v>R3</c:v>
                </c:pt>
                <c:pt idx="11">
                  <c:v>R4</c:v>
                </c:pt>
                <c:pt idx="12">
                  <c:v>R5</c:v>
                </c:pt>
                <c:pt idx="13">
                  <c:v>R6</c:v>
                </c:pt>
              </c:strCache>
            </c:strRef>
          </c:cat>
          <c:val>
            <c:numRef>
              <c:f>Sheet1!$B$9:$B$22</c:f>
              <c:numCache>
                <c:formatCode>#,##0_);[Red]\(#,##0\)</c:formatCode>
                <c:ptCount val="14"/>
                <c:pt idx="0">
                  <c:v>172752</c:v>
                </c:pt>
                <c:pt idx="1">
                  <c:v>151843</c:v>
                </c:pt>
                <c:pt idx="2">
                  <c:v>125355</c:v>
                </c:pt>
                <c:pt idx="3">
                  <c:v>111099</c:v>
                </c:pt>
                <c:pt idx="4">
                  <c:v>97601</c:v>
                </c:pt>
                <c:pt idx="5">
                  <c:v>85998</c:v>
                </c:pt>
                <c:pt idx="6">
                  <c:v>75453</c:v>
                </c:pt>
                <c:pt idx="7">
                  <c:v>67536</c:v>
                </c:pt>
                <c:pt idx="8">
                  <c:v>63538</c:v>
                </c:pt>
                <c:pt idx="9">
                  <c:v>49856</c:v>
                </c:pt>
                <c:pt idx="10">
                  <c:v>44604</c:v>
                </c:pt>
                <c:pt idx="11">
                  <c:v>38480</c:v>
                </c:pt>
                <c:pt idx="12">
                  <c:v>33794</c:v>
                </c:pt>
                <c:pt idx="13">
                  <c:v>27004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3E31-4A28-B13A-DFB71EEFDE3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4013952"/>
        <c:axId val="144015744"/>
      </c:lineChart>
      <c:catAx>
        <c:axId val="144013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cmpd="tri">
            <a:solidFill>
              <a:schemeClr val="tx1">
                <a:alpha val="99000"/>
              </a:schemeClr>
            </a:solidFill>
          </a:ln>
        </c:spPr>
        <c:txPr>
          <a:bodyPr/>
          <a:lstStyle/>
          <a:p>
            <a:pPr>
              <a:defRPr sz="1400"/>
            </a:pPr>
            <a:endParaRPr lang="ja-JP"/>
          </a:p>
        </c:txPr>
        <c:crossAx val="144015744"/>
        <c:crosses val="autoZero"/>
        <c:auto val="1"/>
        <c:lblAlgn val="ctr"/>
        <c:lblOffset val="100"/>
        <c:noMultiLvlLbl val="0"/>
      </c:catAx>
      <c:valAx>
        <c:axId val="144015744"/>
        <c:scaling>
          <c:orientation val="minMax"/>
        </c:scaling>
        <c:delete val="1"/>
        <c:axPos val="l"/>
        <c:majorGridlines>
          <c:spPr>
            <a:ln>
              <a:prstDash val="sysDot"/>
            </a:ln>
          </c:spPr>
        </c:majorGridlines>
        <c:numFmt formatCode="#,##0_);[Red]\(#,##0\)" sourceLinked="1"/>
        <c:majorTickMark val="out"/>
        <c:minorTickMark val="none"/>
        <c:tickLblPos val="nextTo"/>
        <c:crossAx val="144013952"/>
        <c:crosses val="autoZero"/>
        <c:crossBetween val="between"/>
      </c:valAx>
      <c:spPr>
        <a:ln w="0">
          <a:solidFill>
            <a:schemeClr val="tx1">
              <a:alpha val="98000"/>
            </a:schemeClr>
          </a:solidFill>
          <a:prstDash val="solid"/>
        </a:ln>
      </c:spPr>
    </c:plotArea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9203819915450711E-2"/>
          <c:w val="1"/>
          <c:h val="0.840604955114265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法定周知以外の周知率</c:v>
                </c:pt>
              </c:strCache>
            </c:strRef>
          </c:tx>
          <c:spPr>
            <a:ln w="63500" cap="rnd" cmpd="sng" algn="ctr">
              <a:solidFill>
                <a:schemeClr val="accent2"/>
              </a:solidFill>
              <a:prstDash val="solid"/>
              <a:round/>
            </a:ln>
            <a:effectLst/>
          </c:spPr>
          <c:marker>
            <c:spPr>
              <a:gradFill rotWithShape="1">
                <a:gsLst>
                  <a:gs pos="0">
                    <a:schemeClr val="accent2"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2"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2"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2"/>
                </a:solidFill>
                <a:prstDash val="solid"/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8"/>
              <c:layout>
                <c:manualLayout>
                  <c:x val="-0.11233931010928962"/>
                  <c:y val="-3.65725557206171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6001551616310132E-2"/>
                      <c:h val="7.7623425330686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179-4095-A2CD-983493F3A1BD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7D3-401E-A99F-40E51761D3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Sheet1!$A$2:$A$15</c:f>
              <c:strCache>
                <c:ptCount val="14"/>
                <c:pt idx="0">
                  <c:v>H23</c:v>
                </c:pt>
                <c:pt idx="1">
                  <c:v>H24</c:v>
                </c:pt>
                <c:pt idx="2">
                  <c:v>H25</c:v>
                </c:pt>
                <c:pt idx="3">
                  <c:v>H26</c:v>
                </c:pt>
                <c:pt idx="4">
                  <c:v>H27</c:v>
                </c:pt>
                <c:pt idx="5">
                  <c:v>H28</c:v>
                </c:pt>
                <c:pt idx="6">
                  <c:v>H29</c:v>
                </c:pt>
                <c:pt idx="7">
                  <c:v>H30</c:v>
                </c:pt>
                <c:pt idx="8">
                  <c:v>R1</c:v>
                </c:pt>
                <c:pt idx="9">
                  <c:v>R2</c:v>
                </c:pt>
                <c:pt idx="10">
                  <c:v>R3</c:v>
                </c:pt>
                <c:pt idx="11">
                  <c:v>R4</c:v>
                </c:pt>
                <c:pt idx="12">
                  <c:v>R5</c:v>
                </c:pt>
                <c:pt idx="13">
                  <c:v>R6</c:v>
                </c:pt>
              </c:strCache>
            </c:strRef>
          </c:cat>
          <c:val>
            <c:numRef>
              <c:f>Sheet1!$B$2:$B$15</c:f>
              <c:numCache>
                <c:formatCode>0.0%</c:formatCode>
                <c:ptCount val="14"/>
                <c:pt idx="0">
                  <c:v>0.745</c:v>
                </c:pt>
                <c:pt idx="1">
                  <c:v>0.73799999999999999</c:v>
                </c:pt>
                <c:pt idx="2">
                  <c:v>0.73399999999999999</c:v>
                </c:pt>
                <c:pt idx="3">
                  <c:v>0.73399999999999999</c:v>
                </c:pt>
                <c:pt idx="4">
                  <c:v>0.74299999999999999</c:v>
                </c:pt>
                <c:pt idx="5">
                  <c:v>0.73799999999999999</c:v>
                </c:pt>
                <c:pt idx="6">
                  <c:v>0.746</c:v>
                </c:pt>
                <c:pt idx="7">
                  <c:v>0.754</c:v>
                </c:pt>
                <c:pt idx="8">
                  <c:v>0.73309999999999997</c:v>
                </c:pt>
                <c:pt idx="9">
                  <c:v>0.73299999999999998</c:v>
                </c:pt>
                <c:pt idx="10">
                  <c:v>0.73399999999999999</c:v>
                </c:pt>
                <c:pt idx="11">
                  <c:v>0.72699999999999998</c:v>
                </c:pt>
                <c:pt idx="12">
                  <c:v>0.73499999999999999</c:v>
                </c:pt>
                <c:pt idx="13">
                  <c:v>0.73499999999999999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179-4095-A2CD-983493F3A1B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86269552"/>
        <c:axId val="586276440"/>
      </c:lineChart>
      <c:valAx>
        <c:axId val="586276440"/>
        <c:scaling>
          <c:orientation val="minMax"/>
          <c:max val="0.76000000000000012"/>
          <c:min val="0.72000000000000008"/>
        </c:scaling>
        <c:delete val="1"/>
        <c:axPos val="r"/>
        <c:minorGridlines>
          <c:spPr>
            <a:ln w="6350" cap="flat" cmpd="sng" algn="ctr">
              <a:solidFill>
                <a:schemeClr val="tx1">
                  <a:tint val="50000"/>
                </a:schemeClr>
              </a:solidFill>
              <a:prstDash val="sysDot"/>
              <a:round/>
            </a:ln>
            <a:effectLst/>
          </c:spPr>
        </c:minorGridlines>
        <c:numFmt formatCode="0.0%" sourceLinked="1"/>
        <c:majorTickMark val="out"/>
        <c:minorTickMark val="none"/>
        <c:tickLblPos val="nextTo"/>
        <c:crossAx val="586269552"/>
        <c:crosses val="max"/>
        <c:crossBetween val="between"/>
        <c:majorUnit val="0.1"/>
        <c:minorUnit val="1.0000000000000002E-2"/>
      </c:valAx>
      <c:catAx>
        <c:axId val="586269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627644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solidFill>
        <a:srgbClr val="0070C0"/>
      </a:solidFill>
      <a:prstDash val="solid"/>
    </a:ln>
    <a:effectLst/>
  </c:spPr>
  <c:txPr>
    <a:bodyPr/>
    <a:lstStyle/>
    <a:p>
      <a:pPr>
        <a:defRPr sz="1800"/>
      </a:pPr>
      <a:endParaRPr lang="ja-JP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459016393442622E-3"/>
          <c:y val="0.12971097532117112"/>
          <c:w val="0.99725414619748476"/>
          <c:h val="0.7121230518984541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業務用換気警報器設置率</c:v>
                </c:pt>
              </c:strCache>
            </c:strRef>
          </c:tx>
          <c:dLbls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2ED6-4E7B-B1E0-8F771DA6ED0C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0" u="none">
                      <a:solidFill>
                        <a:schemeClr val="tx1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290A-4FD5-A3B4-E2446535D682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1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1A1-4CB7-82EC-77F49A939E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Sheet1!$A$2:$A$15</c:f>
              <c:strCache>
                <c:ptCount val="14"/>
                <c:pt idx="0">
                  <c:v>H23</c:v>
                </c:pt>
                <c:pt idx="1">
                  <c:v>H24</c:v>
                </c:pt>
                <c:pt idx="2">
                  <c:v>H25</c:v>
                </c:pt>
                <c:pt idx="3">
                  <c:v>H26</c:v>
                </c:pt>
                <c:pt idx="4">
                  <c:v>H27</c:v>
                </c:pt>
                <c:pt idx="5">
                  <c:v>H28</c:v>
                </c:pt>
                <c:pt idx="6">
                  <c:v>H29</c:v>
                </c:pt>
                <c:pt idx="7">
                  <c:v>H30</c:v>
                </c:pt>
                <c:pt idx="8">
                  <c:v>R1</c:v>
                </c:pt>
                <c:pt idx="9">
                  <c:v>R2</c:v>
                </c:pt>
                <c:pt idx="10">
                  <c:v>R3</c:v>
                </c:pt>
                <c:pt idx="11">
                  <c:v>R4</c:v>
                </c:pt>
                <c:pt idx="12">
                  <c:v>R5</c:v>
                </c:pt>
                <c:pt idx="13">
                  <c:v>R6</c:v>
                </c:pt>
              </c:strCache>
            </c:strRef>
          </c:cat>
          <c:val>
            <c:numRef>
              <c:f>Sheet1!$B$2:$B$15</c:f>
              <c:numCache>
                <c:formatCode>0.0%</c:formatCode>
                <c:ptCount val="14"/>
                <c:pt idx="0">
                  <c:v>0.36</c:v>
                </c:pt>
                <c:pt idx="1">
                  <c:v>0.40699999999999997</c:v>
                </c:pt>
                <c:pt idx="2">
                  <c:v>0.434</c:v>
                </c:pt>
                <c:pt idx="3">
                  <c:v>0.45300000000000001</c:v>
                </c:pt>
                <c:pt idx="4">
                  <c:v>0.48</c:v>
                </c:pt>
                <c:pt idx="5">
                  <c:v>0.48399999999999999</c:v>
                </c:pt>
                <c:pt idx="6">
                  <c:v>0.501</c:v>
                </c:pt>
                <c:pt idx="7">
                  <c:v>0.496</c:v>
                </c:pt>
                <c:pt idx="8">
                  <c:v>0.52170000000000005</c:v>
                </c:pt>
                <c:pt idx="9">
                  <c:v>0.53200000000000003</c:v>
                </c:pt>
                <c:pt idx="10">
                  <c:v>0.55300000000000005</c:v>
                </c:pt>
                <c:pt idx="11">
                  <c:v>0.55500000000000005</c:v>
                </c:pt>
                <c:pt idx="12">
                  <c:v>0.57899999999999996</c:v>
                </c:pt>
                <c:pt idx="13">
                  <c:v>0.58499999999999996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ED6-4E7B-B1E0-8F771DA6ED0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86269552"/>
        <c:axId val="586276440"/>
      </c:lineChart>
      <c:valAx>
        <c:axId val="586276440"/>
        <c:scaling>
          <c:orientation val="minMax"/>
          <c:max val="0.60000000000000009"/>
          <c:min val="0.35000000000000003"/>
        </c:scaling>
        <c:delete val="1"/>
        <c:axPos val="r"/>
        <c:majorGridlines>
          <c:spPr>
            <a:ln>
              <a:prstDash val="sysDot"/>
            </a:ln>
          </c:spPr>
        </c:majorGridlines>
        <c:numFmt formatCode="0.0%" sourceLinked="1"/>
        <c:majorTickMark val="out"/>
        <c:minorTickMark val="none"/>
        <c:tickLblPos val="nextTo"/>
        <c:crossAx val="586269552"/>
        <c:crosses val="max"/>
        <c:crossBetween val="between"/>
        <c:majorUnit val="0.1"/>
        <c:minorUnit val="1.0000000000000002E-2"/>
      </c:valAx>
      <c:catAx>
        <c:axId val="586269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0">
            <a:prstDash val="sysDot"/>
          </a:ln>
        </c:spPr>
        <c:txPr>
          <a:bodyPr rot="0" vert="horz"/>
          <a:lstStyle/>
          <a:p>
            <a:pPr>
              <a:defRPr sz="1200"/>
            </a:pPr>
            <a:endParaRPr lang="ja-JP"/>
          </a:p>
        </c:txPr>
        <c:crossAx val="586276440"/>
        <c:crosses val="autoZero"/>
        <c:auto val="1"/>
        <c:lblAlgn val="ctr"/>
        <c:lblOffset val="100"/>
        <c:noMultiLvlLbl val="0"/>
      </c:catAx>
      <c:spPr>
        <a:ln>
          <a:solidFill>
            <a:schemeClr val="bg1"/>
          </a:solidFill>
          <a:prstDash val="sysDot"/>
        </a:ln>
      </c:spPr>
    </c:plotArea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704348816029143E-2"/>
          <c:y val="3.8864755767877644E-2"/>
          <c:w val="0.84514606102003642"/>
          <c:h val="0.827800207824463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設置施設数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tx>
                <c:rich>
                  <a:bodyPr/>
                  <a:lstStyle/>
                  <a:p>
                    <a:fld id="{B90DE6B4-CABF-46E4-8EC1-AE125190C475}" type="VALUE">
                      <a:rPr lang="en-US" altLang="ja-JP" b="0" u="none">
                        <a:solidFill>
                          <a:schemeClr val="tx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DCC-4E41-BAFD-69F02151A90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B34C-4F4C-BAA7-74BD7B2FE7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Sheet1!$B$2:$B$7</c:f>
              <c:numCache>
                <c:formatCode>#,##0_);[Red]\(#,##0\)</c:formatCode>
                <c:ptCount val="6"/>
                <c:pt idx="0">
                  <c:v>217323</c:v>
                </c:pt>
                <c:pt idx="1">
                  <c:v>217101</c:v>
                </c:pt>
                <c:pt idx="2">
                  <c:v>228277</c:v>
                </c:pt>
                <c:pt idx="3">
                  <c:v>227886</c:v>
                </c:pt>
                <c:pt idx="4">
                  <c:v>228727</c:v>
                </c:pt>
                <c:pt idx="5">
                  <c:v>238453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05E-4C3A-9CA9-647AB410B612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34"/>
        <c:axId val="626557672"/>
        <c:axId val="62655964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設置率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9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3"/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905E-4C3A-9CA9-647AB410B612}"/>
                </c:ext>
              </c:extLst>
            </c:dLbl>
            <c:dLbl>
              <c:idx val="4"/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BDCC-4E41-BAFD-69F02151A908}"/>
                </c:ext>
              </c:extLst>
            </c:dLbl>
            <c:dLbl>
              <c:idx val="5"/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B34C-4F4C-BAA7-74BD7B2FE758}"/>
                </c:ext>
              </c:extLst>
            </c:dLbl>
            <c:spPr>
              <a:noFill/>
              <a:ln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Sheet1!$C$2:$C$7</c:f>
              <c:numCache>
                <c:formatCode>0.0%</c:formatCode>
                <c:ptCount val="6"/>
                <c:pt idx="0">
                  <c:v>0.68200000000000005</c:v>
                </c:pt>
                <c:pt idx="1">
                  <c:v>0.68100000000000005</c:v>
                </c:pt>
                <c:pt idx="2">
                  <c:v>0.70799999999999996</c:v>
                </c:pt>
                <c:pt idx="3">
                  <c:v>0.71199999999999997</c:v>
                </c:pt>
                <c:pt idx="4">
                  <c:v>0.74199999999999999</c:v>
                </c:pt>
                <c:pt idx="5">
                  <c:v>0.75800000000000001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905E-4C3A-9CA9-647AB410B6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1120848"/>
        <c:axId val="471119536"/>
      </c:lineChart>
      <c:catAx>
        <c:axId val="626557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6559640"/>
        <c:crosses val="autoZero"/>
        <c:auto val="1"/>
        <c:lblAlgn val="ctr"/>
        <c:lblOffset val="100"/>
        <c:noMultiLvlLbl val="0"/>
      </c:catAx>
      <c:valAx>
        <c:axId val="626559640"/>
        <c:scaling>
          <c:orientation val="minMax"/>
          <c:max val="38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 algn="just"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6557672"/>
        <c:crosses val="autoZero"/>
        <c:crossBetween val="between"/>
        <c:majorUnit val="20000"/>
      </c:valAx>
      <c:valAx>
        <c:axId val="471119536"/>
        <c:scaling>
          <c:orientation val="minMax"/>
          <c:max val="1"/>
          <c:min val="0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71120848"/>
        <c:crosses val="max"/>
        <c:crossBetween val="between"/>
      </c:valAx>
      <c:catAx>
        <c:axId val="4711208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711195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0070C0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14203533322315"/>
          <c:y val="1.6682154882154882E-2"/>
          <c:w val="0.7510664893393153"/>
          <c:h val="0.974984848484848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設置戸数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altLang="ja-JP" sz="1600" u="none" dirty="0">
                        <a:solidFill>
                          <a:schemeClr val="tx1"/>
                        </a:solidFill>
                      </a:rPr>
                      <a:t>3,739,427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7F7-4CB1-AC27-6DE1164900D5}"/>
                </c:ext>
              </c:extLst>
            </c:dLbl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7F7-4CB1-AC27-6DE1164900D5}"/>
                </c:ext>
              </c:extLst>
            </c:dLbl>
            <c:dLbl>
              <c:idx val="4"/>
              <c:layout>
                <c:manualLayout>
                  <c:x val="0"/>
                  <c:y val="0.2446979797979798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CED-4651-9FDD-D565E771CC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 u="none">
                    <a:solidFill>
                      <a:schemeClr val="tx1"/>
                    </a:solidFill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Sheet1!$B$2:$B$7</c:f>
              <c:numCache>
                <c:formatCode>#,##0_);[Red]\(#,##0\)</c:formatCode>
                <c:ptCount val="6"/>
                <c:pt idx="0">
                  <c:v>3739427</c:v>
                </c:pt>
                <c:pt idx="1">
                  <c:v>4666889</c:v>
                </c:pt>
                <c:pt idx="2">
                  <c:v>6180247</c:v>
                </c:pt>
                <c:pt idx="3">
                  <c:v>7618597</c:v>
                </c:pt>
                <c:pt idx="4">
                  <c:v>9616327</c:v>
                </c:pt>
                <c:pt idx="5">
                  <c:v>11060148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7F7-4CB1-AC27-6DE1164900D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7"/>
        <c:axId val="166543360"/>
        <c:axId val="166545664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設置率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7"/>
            <c:spPr>
              <a:solidFill>
                <a:srgbClr val="FF0000"/>
              </a:solidFill>
            </c:spPr>
          </c:marker>
          <c:dLbls>
            <c:dLbl>
              <c:idx val="5"/>
              <c:layout>
                <c:manualLayout>
                  <c:x val="-4.5031380272896E-2"/>
                  <c:y val="-3.7389057239057236E-2"/>
                </c:manualLayout>
              </c:layout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lIns="0" tIns="0" rIns="0" bIns="0" anchor="ctr" anchorCtr="1"/>
                <a:lstStyle/>
                <a:p>
                  <a:pPr>
                    <a:defRPr sz="1800" b="1" u="none">
                      <a:solidFill>
                        <a:srgbClr val="FF0000"/>
                      </a:solidFill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4F0C-4E6A-B949-F2FFCE81C471}"/>
                </c:ext>
              </c:extLst>
            </c:dLbl>
            <c:spPr>
              <a:noFill/>
              <a:ln>
                <a:solidFill>
                  <a:schemeClr val="tx1"/>
                </a:solidFill>
              </a:ln>
              <a:effectLst/>
            </c:spPr>
            <c:txPr>
              <a:bodyPr lIns="0" tIns="0" rIns="0" bIns="0" anchor="ctr" anchorCtr="1"/>
              <a:lstStyle/>
              <a:p>
                <a:pPr>
                  <a:defRPr sz="1800" b="0" u="none">
                    <a:solidFill>
                      <a:schemeClr val="tx1"/>
                    </a:solidFill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R1</c:v>
                </c:pt>
                <c:pt idx="1">
                  <c:v>R2</c:v>
                </c:pt>
                <c:pt idx="2">
                  <c:v>R3</c:v>
                </c:pt>
                <c:pt idx="3">
                  <c:v>R4</c:v>
                </c:pt>
                <c:pt idx="4">
                  <c:v>R5</c:v>
                </c:pt>
                <c:pt idx="5">
                  <c:v>R6</c:v>
                </c:pt>
              </c:strCache>
            </c:strRef>
          </c:cat>
          <c:val>
            <c:numRef>
              <c:f>Sheet1!$C$2:$C$7</c:f>
              <c:numCache>
                <c:formatCode>0.0%</c:formatCode>
                <c:ptCount val="6"/>
                <c:pt idx="0">
                  <c:v>0.19</c:v>
                </c:pt>
                <c:pt idx="1">
                  <c:v>0.23799999999999999</c:v>
                </c:pt>
                <c:pt idx="2">
                  <c:v>0.316</c:v>
                </c:pt>
                <c:pt idx="3">
                  <c:v>0.39500000000000002</c:v>
                </c:pt>
                <c:pt idx="4">
                  <c:v>0.505</c:v>
                </c:pt>
                <c:pt idx="5">
                  <c:v>0.58099999999999996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7F7-4CB1-AC27-6DE1164900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5274480"/>
        <c:axId val="525271528"/>
      </c:lineChart>
      <c:catAx>
        <c:axId val="16654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anchor="t"/>
          <a:lstStyle/>
          <a:p>
            <a:pPr>
              <a:defRPr sz="1600"/>
            </a:pPr>
            <a:endParaRPr lang="ja-JP"/>
          </a:p>
        </c:txPr>
        <c:crossAx val="166545664"/>
        <c:crosses val="autoZero"/>
        <c:auto val="1"/>
        <c:lblAlgn val="ctr"/>
        <c:lblOffset val="100"/>
        <c:noMultiLvlLbl val="0"/>
      </c:catAx>
      <c:valAx>
        <c:axId val="166545664"/>
        <c:scaling>
          <c:orientation val="minMax"/>
          <c:max val="19000000"/>
          <c:min val="0"/>
        </c:scaling>
        <c:delete val="0"/>
        <c:axPos val="l"/>
        <c:minorGridlines>
          <c:spPr>
            <a:ln>
              <a:prstDash val="sysDot"/>
            </a:ln>
          </c:spPr>
        </c:minorGridlines>
        <c:numFmt formatCode="#,##0_);[Red]\(#,##0\)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166543360"/>
        <c:crosses val="autoZero"/>
        <c:crossBetween val="between"/>
        <c:majorUnit val="1900000"/>
        <c:minorUnit val="1900000"/>
      </c:valAx>
      <c:valAx>
        <c:axId val="525271528"/>
        <c:scaling>
          <c:orientation val="minMax"/>
          <c:max val="1"/>
          <c:min val="0"/>
        </c:scaling>
        <c:delete val="0"/>
        <c:axPos val="r"/>
        <c:majorGridlines>
          <c:spPr>
            <a:ln w="0" cmpd="sng">
              <a:prstDash val="sysDot"/>
            </a:ln>
          </c:spPr>
        </c:majorGridlines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525274480"/>
        <c:crosses val="max"/>
        <c:crossBetween val="between"/>
      </c:valAx>
      <c:catAx>
        <c:axId val="5252744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5271528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37988724220887737"/>
          <c:y val="3.8402188552188569E-2"/>
          <c:w val="0.30436339595614564"/>
          <c:h val="5.9341919191919189E-2"/>
        </c:manualLayout>
      </c:layout>
      <c:overlay val="0"/>
      <c:txPr>
        <a:bodyPr/>
        <a:lstStyle/>
        <a:p>
          <a:pPr>
            <a:defRPr>
              <a:latin typeface="BIZ UDPゴシック" panose="020B0400000000000000" pitchFamily="50" charset="-128"/>
              <a:ea typeface="BIZ UDPゴシック" panose="020B0400000000000000" pitchFamily="50" charset="-128"/>
            </a:defRPr>
          </a:pPr>
          <a:endParaRPr lang="ja-JP"/>
        </a:p>
      </c:txPr>
    </c:legend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2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0.27142</cdr:x>
      <cdr:y>0.13469</cdr:y>
    </cdr:to>
    <cdr:sp macro="" textlink="">
      <cdr:nvSpPr>
        <cdr:cNvPr id="3" name="テキスト ボックス 2"/>
        <cdr:cNvSpPr txBox="1"/>
      </cdr:nvSpPr>
      <cdr:spPr>
        <a:xfrm xmlns:a="http://schemas.openxmlformats.org/drawingml/2006/main">
          <a:off x="0" y="0"/>
          <a:ext cx="2384123" cy="343183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ja-JP" altLang="en-US" sz="1600" dirty="0">
              <a:latin typeface="ＭＳ ゴシック" pitchFamily="49" charset="-128"/>
              <a:ea typeface="ＭＳ ゴシック" pitchFamily="49" charset="-128"/>
            </a:rPr>
            <a:t>法定周知以外の周知率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0.27961</cdr:x>
      <cdr:y>0.13199</cdr:y>
    </cdr:to>
    <cdr:sp macro="" textlink="">
      <cdr:nvSpPr>
        <cdr:cNvPr id="4" name="テキスト ボックス 1"/>
        <cdr:cNvSpPr txBox="1"/>
      </cdr:nvSpPr>
      <cdr:spPr>
        <a:xfrm xmlns:a="http://schemas.openxmlformats.org/drawingml/2006/main">
          <a:off x="0" y="0"/>
          <a:ext cx="2456131" cy="336791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ja-JP" altLang="en-US" sz="1600" dirty="0">
              <a:latin typeface="ＭＳ ゴシック" pitchFamily="49" charset="-128"/>
              <a:ea typeface="ＭＳ ゴシック" pitchFamily="49" charset="-128"/>
            </a:rPr>
            <a:t>業務用換気警報器設置率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0.91679</cdr:x>
      <cdr:y>0.65921</cdr:y>
    </cdr:from>
    <cdr:to>
      <cdr:x>0.99218</cdr:x>
      <cdr:y>0.74866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75FF798-787C-0BF8-8BCC-F8526A97C039}"/>
            </a:ext>
          </a:extLst>
        </cdr:cNvPr>
        <cdr:cNvSpPr txBox="1"/>
      </cdr:nvSpPr>
      <cdr:spPr>
        <a:xfrm xmlns:a="http://schemas.openxmlformats.org/drawingml/2006/main">
          <a:off x="8919875" y="1971450"/>
          <a:ext cx="733570" cy="26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ja-JP" altLang="en-US" sz="1600" b="1" kern="1200" dirty="0">
              <a:solidFill>
                <a:srgbClr val="FF0000"/>
              </a:solidFill>
            </a:rPr>
            <a:t>（</a:t>
          </a:r>
          <a:r>
            <a:rPr lang="en-US" altLang="ja-JP" sz="1600" b="1" kern="1200" dirty="0">
              <a:solidFill>
                <a:srgbClr val="FF0000"/>
              </a:solidFill>
            </a:rPr>
            <a:t>0.03%</a:t>
          </a:r>
          <a:r>
            <a:rPr lang="ja-JP" altLang="en-US" sz="1600" b="1" kern="1200" dirty="0">
              <a:solidFill>
                <a:srgbClr val="FF0000"/>
              </a:solidFill>
            </a:rPr>
            <a:t>）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ABA43F-DADD-4DAA-8C5A-55742159671E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1233488"/>
            <a:ext cx="46847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34B11-8F14-4FB2-B585-6063F18905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327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67618" rtl="0" eaLnBrk="1" latinLnBrk="0" hangingPunct="1">
      <a:defRPr kumimoji="1" sz="1270" kern="1200">
        <a:solidFill>
          <a:schemeClr val="tx1"/>
        </a:solidFill>
        <a:latin typeface="+mn-lt"/>
        <a:ea typeface="+mn-ea"/>
        <a:cs typeface="+mn-cs"/>
      </a:defRPr>
    </a:lvl1pPr>
    <a:lvl2pPr marL="483809" algn="l" defTabSz="967618" rtl="0" eaLnBrk="1" latinLnBrk="0" hangingPunct="1">
      <a:defRPr kumimoji="1" sz="1270" kern="1200">
        <a:solidFill>
          <a:schemeClr val="tx1"/>
        </a:solidFill>
        <a:latin typeface="+mn-lt"/>
        <a:ea typeface="+mn-ea"/>
        <a:cs typeface="+mn-cs"/>
      </a:defRPr>
    </a:lvl2pPr>
    <a:lvl3pPr marL="967618" algn="l" defTabSz="967618" rtl="0" eaLnBrk="1" latinLnBrk="0" hangingPunct="1">
      <a:defRPr kumimoji="1" sz="1270" kern="1200">
        <a:solidFill>
          <a:schemeClr val="tx1"/>
        </a:solidFill>
        <a:latin typeface="+mn-lt"/>
        <a:ea typeface="+mn-ea"/>
        <a:cs typeface="+mn-cs"/>
      </a:defRPr>
    </a:lvl3pPr>
    <a:lvl4pPr marL="1451427" algn="l" defTabSz="967618" rtl="0" eaLnBrk="1" latinLnBrk="0" hangingPunct="1">
      <a:defRPr kumimoji="1" sz="1270" kern="1200">
        <a:solidFill>
          <a:schemeClr val="tx1"/>
        </a:solidFill>
        <a:latin typeface="+mn-lt"/>
        <a:ea typeface="+mn-ea"/>
        <a:cs typeface="+mn-cs"/>
      </a:defRPr>
    </a:lvl4pPr>
    <a:lvl5pPr marL="1935236" algn="l" defTabSz="967618" rtl="0" eaLnBrk="1" latinLnBrk="0" hangingPunct="1">
      <a:defRPr kumimoji="1" sz="1270" kern="1200">
        <a:solidFill>
          <a:schemeClr val="tx1"/>
        </a:solidFill>
        <a:latin typeface="+mn-lt"/>
        <a:ea typeface="+mn-ea"/>
        <a:cs typeface="+mn-cs"/>
      </a:defRPr>
    </a:lvl5pPr>
    <a:lvl6pPr marL="2419045" algn="l" defTabSz="967618" rtl="0" eaLnBrk="1" latinLnBrk="0" hangingPunct="1">
      <a:defRPr kumimoji="1" sz="1270" kern="1200">
        <a:solidFill>
          <a:schemeClr val="tx1"/>
        </a:solidFill>
        <a:latin typeface="+mn-lt"/>
        <a:ea typeface="+mn-ea"/>
        <a:cs typeface="+mn-cs"/>
      </a:defRPr>
    </a:lvl6pPr>
    <a:lvl7pPr marL="2902854" algn="l" defTabSz="967618" rtl="0" eaLnBrk="1" latinLnBrk="0" hangingPunct="1">
      <a:defRPr kumimoji="1" sz="1270" kern="1200">
        <a:solidFill>
          <a:schemeClr val="tx1"/>
        </a:solidFill>
        <a:latin typeface="+mn-lt"/>
        <a:ea typeface="+mn-ea"/>
        <a:cs typeface="+mn-cs"/>
      </a:defRPr>
    </a:lvl7pPr>
    <a:lvl8pPr marL="3386663" algn="l" defTabSz="967618" rtl="0" eaLnBrk="1" latinLnBrk="0" hangingPunct="1">
      <a:defRPr kumimoji="1" sz="1270" kern="1200">
        <a:solidFill>
          <a:schemeClr val="tx1"/>
        </a:solidFill>
        <a:latin typeface="+mn-lt"/>
        <a:ea typeface="+mn-ea"/>
        <a:cs typeface="+mn-cs"/>
      </a:defRPr>
    </a:lvl8pPr>
    <a:lvl9pPr marL="3870472" algn="l" defTabSz="967618" rtl="0" eaLnBrk="1" latinLnBrk="0" hangingPunct="1">
      <a:defRPr kumimoji="1" sz="12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6CDF4-CDB5-47DD-9F8E-1F13475529A7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8196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6CDF4-CDB5-47DD-9F8E-1F13475529A7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0147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6CDF4-CDB5-47DD-9F8E-1F13475529A7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4119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6A58B-55D7-4EC1-A97B-28C029734546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2934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6A58B-55D7-4EC1-A97B-28C029734546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2659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6A58B-55D7-4EC1-A97B-28C029734546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87415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6CDF4-CDB5-47DD-9F8E-1F13475529A7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5294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6CDF4-CDB5-47DD-9F8E-1F13475529A7}" type="slidenum">
              <a:rPr kumimoji="1" lang="ja-JP" altLang="en-US" smtClean="0"/>
              <a:pPr/>
              <a:t>10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41336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6CDF4-CDB5-47DD-9F8E-1F13475529A7}" type="slidenum">
              <a:rPr kumimoji="1" lang="ja-JP" altLang="en-US" smtClean="0"/>
              <a:pPr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9264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6477" y="1245574"/>
            <a:ext cx="8018860" cy="2644599"/>
          </a:xfrm>
        </p:spPr>
        <p:txBody>
          <a:bodyPr anchor="b">
            <a:normAutofit/>
          </a:bodyPr>
          <a:lstStyle>
            <a:lvl1pPr algn="ctr">
              <a:defRPr sz="6231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35056"/>
            <a:ext cx="8018860" cy="1833987"/>
          </a:xfrm>
        </p:spPr>
        <p:txBody>
          <a:bodyPr>
            <a:normAutofit/>
          </a:bodyPr>
          <a:lstStyle>
            <a:lvl1pPr marL="0" indent="0" algn="ctr">
              <a:buNone/>
              <a:defRPr sz="249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74784" indent="0" algn="ctr">
              <a:buNone/>
              <a:defRPr sz="2908"/>
            </a:lvl2pPr>
            <a:lvl3pPr marL="949568" indent="0" algn="ctr">
              <a:buNone/>
              <a:defRPr sz="2492"/>
            </a:lvl3pPr>
            <a:lvl4pPr marL="1424353" indent="0" algn="ctr">
              <a:buNone/>
              <a:defRPr sz="2077"/>
            </a:lvl4pPr>
            <a:lvl5pPr marL="1899137" indent="0" algn="ctr">
              <a:buNone/>
              <a:defRPr sz="2077"/>
            </a:lvl5pPr>
            <a:lvl6pPr marL="2373921" indent="0" algn="ctr">
              <a:buNone/>
              <a:defRPr sz="2077"/>
            </a:lvl6pPr>
            <a:lvl7pPr marL="2848705" indent="0" algn="ctr">
              <a:buNone/>
              <a:defRPr sz="2077"/>
            </a:lvl7pPr>
            <a:lvl8pPr marL="3323490" indent="0" algn="ctr">
              <a:buNone/>
              <a:defRPr sz="2077"/>
            </a:lvl8pPr>
            <a:lvl9pPr marL="3798275" indent="0" algn="ctr">
              <a:buNone/>
              <a:defRPr sz="2077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553" y="5825209"/>
            <a:ext cx="5127081" cy="1162640"/>
          </a:xfrm>
          <a:prstGeom prst="rect">
            <a:avLst/>
          </a:prstGeom>
        </p:spPr>
      </p:pic>
      <p:sp>
        <p:nvSpPr>
          <p:cNvPr id="7" name="スライド番号プレースホルダー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kumimoji="1" lang="en-US" altLang="ja-JP"/>
              <a:t>0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781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29826" y="7369509"/>
            <a:ext cx="661988" cy="211709"/>
          </a:xfrm>
        </p:spPr>
        <p:txBody>
          <a:bodyPr/>
          <a:lstStyle>
            <a:lvl1pPr>
              <a:defRPr sz="1662">
                <a:solidFill>
                  <a:schemeClr val="tx1"/>
                </a:solidFill>
              </a:defRPr>
            </a:lvl1pPr>
          </a:lstStyle>
          <a:p>
            <a:fld id="{22147CA8-0265-494C-BA71-4C676C3D88A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11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399151"/>
            <a:ext cx="2305422" cy="643741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2" y="399152"/>
            <a:ext cx="6782619" cy="64374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29826" y="7369509"/>
            <a:ext cx="661988" cy="211709"/>
          </a:xfrm>
        </p:spPr>
        <p:txBody>
          <a:bodyPr/>
          <a:lstStyle>
            <a:lvl1pPr>
              <a:defRPr sz="1662">
                <a:solidFill>
                  <a:schemeClr val="tx1"/>
                </a:solidFill>
              </a:defRPr>
            </a:lvl1pPr>
          </a:lstStyle>
          <a:p>
            <a:fld id="{22147CA8-0265-494C-BA71-4C676C3D88A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7070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137" y="1504770"/>
            <a:ext cx="9221689" cy="48197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29826" y="7369509"/>
            <a:ext cx="661988" cy="211709"/>
          </a:xfrm>
        </p:spPr>
        <p:txBody>
          <a:bodyPr/>
          <a:lstStyle>
            <a:lvl1pPr>
              <a:defRPr sz="1662">
                <a:solidFill>
                  <a:schemeClr val="tx1"/>
                </a:solidFill>
              </a:defRPr>
            </a:lvl1pPr>
          </a:lstStyle>
          <a:p>
            <a:fld id="{22147CA8-0265-494C-BA71-4C676C3D88A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0" y="647328"/>
            <a:ext cx="10691813" cy="50640"/>
          </a:xfrm>
          <a:prstGeom prst="rect">
            <a:avLst/>
          </a:prstGeom>
          <a:gradFill flip="none" rotWithShape="1">
            <a:gsLst>
              <a:gs pos="36000">
                <a:srgbClr val="92D050"/>
              </a:gs>
              <a:gs pos="76000">
                <a:schemeClr val="accent4"/>
              </a:gs>
              <a:gs pos="0">
                <a:srgbClr val="00B0F0"/>
              </a:gs>
              <a:gs pos="100000">
                <a:schemeClr val="accent4"/>
              </a:gs>
              <a:gs pos="29000">
                <a:srgbClr val="00B0F0"/>
              </a:gs>
              <a:gs pos="65000">
                <a:srgbClr val="92D050">
                  <a:lumMod val="10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78"/>
          </a:p>
        </p:txBody>
      </p:sp>
    </p:spTree>
    <p:extLst>
      <p:ext uri="{BB962C8B-B14F-4D97-AF65-F5344CB8AC3E}">
        <p14:creationId xmlns:p14="http://schemas.microsoft.com/office/powerpoint/2010/main" val="3653492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96747"/>
            <a:ext cx="9221689" cy="3158109"/>
          </a:xfrm>
        </p:spPr>
        <p:txBody>
          <a:bodyPr anchor="b">
            <a:normAutofit/>
          </a:bodyPr>
          <a:lstStyle>
            <a:lvl1pPr>
              <a:defRPr sz="5400" b="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42675"/>
            <a:ext cx="9221689" cy="1661665"/>
          </a:xfrm>
        </p:spPr>
        <p:txBody>
          <a:bodyPr anchor="t">
            <a:normAutofit/>
          </a:bodyPr>
          <a:lstStyle>
            <a:lvl1pPr marL="0" indent="0">
              <a:buNone/>
              <a:defRPr sz="249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74784" indent="0">
              <a:buNone/>
              <a:defRPr sz="1869">
                <a:solidFill>
                  <a:schemeClr val="tx1">
                    <a:tint val="75000"/>
                  </a:schemeClr>
                </a:solidFill>
              </a:defRPr>
            </a:lvl2pPr>
            <a:lvl3pPr marL="949568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424353" indent="0">
              <a:buNone/>
              <a:defRPr sz="1454">
                <a:solidFill>
                  <a:schemeClr val="tx1">
                    <a:tint val="75000"/>
                  </a:schemeClr>
                </a:solidFill>
              </a:defRPr>
            </a:lvl4pPr>
            <a:lvl5pPr marL="1899137" indent="0">
              <a:buNone/>
              <a:defRPr sz="1454">
                <a:solidFill>
                  <a:schemeClr val="tx1">
                    <a:tint val="75000"/>
                  </a:schemeClr>
                </a:solidFill>
              </a:defRPr>
            </a:lvl5pPr>
            <a:lvl6pPr marL="2373921" indent="0">
              <a:buNone/>
              <a:defRPr sz="1454">
                <a:solidFill>
                  <a:schemeClr val="tx1">
                    <a:tint val="75000"/>
                  </a:schemeClr>
                </a:solidFill>
              </a:defRPr>
            </a:lvl6pPr>
            <a:lvl7pPr marL="2848705" indent="0">
              <a:buNone/>
              <a:defRPr sz="1454">
                <a:solidFill>
                  <a:schemeClr val="tx1">
                    <a:tint val="75000"/>
                  </a:schemeClr>
                </a:solidFill>
              </a:defRPr>
            </a:lvl7pPr>
            <a:lvl8pPr marL="3323490" indent="0">
              <a:buNone/>
              <a:defRPr sz="1454">
                <a:solidFill>
                  <a:schemeClr val="tx1">
                    <a:tint val="75000"/>
                  </a:schemeClr>
                </a:solidFill>
              </a:defRPr>
            </a:lvl8pPr>
            <a:lvl9pPr marL="3798275" indent="0">
              <a:buNone/>
              <a:defRPr sz="14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29826" y="7369509"/>
            <a:ext cx="661988" cy="211709"/>
          </a:xfrm>
        </p:spPr>
        <p:txBody>
          <a:bodyPr/>
          <a:lstStyle>
            <a:lvl1pPr>
              <a:defRPr sz="1662">
                <a:solidFill>
                  <a:schemeClr val="tx1"/>
                </a:solidFill>
              </a:defRPr>
            </a:lvl1pPr>
          </a:lstStyle>
          <a:p>
            <a:fld id="{22147CA8-0265-494C-BA71-4C676C3D88A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9494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5688" y="1873375"/>
            <a:ext cx="4544021" cy="48197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1" y="2025651"/>
            <a:ext cx="4544021" cy="48197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29826" y="7369509"/>
            <a:ext cx="661988" cy="211709"/>
          </a:xfrm>
        </p:spPr>
        <p:txBody>
          <a:bodyPr/>
          <a:lstStyle>
            <a:lvl1pPr>
              <a:defRPr sz="1662">
                <a:solidFill>
                  <a:schemeClr val="tx1"/>
                </a:solidFill>
              </a:defRPr>
            </a:lvl1pPr>
          </a:lstStyle>
          <a:p>
            <a:fld id="{22147CA8-0265-494C-BA71-4C676C3D88A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7205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137" y="1862883"/>
            <a:ext cx="4521746" cy="914576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92" b="1"/>
            </a:lvl1pPr>
            <a:lvl2pPr marL="474784" indent="0">
              <a:buNone/>
              <a:defRPr sz="2077" b="1"/>
            </a:lvl2pPr>
            <a:lvl3pPr marL="949568" indent="0">
              <a:buNone/>
              <a:defRPr sz="1869" b="1"/>
            </a:lvl3pPr>
            <a:lvl4pPr marL="1424353" indent="0">
              <a:buNone/>
              <a:defRPr sz="1662" b="1"/>
            </a:lvl4pPr>
            <a:lvl5pPr marL="1899137" indent="0">
              <a:buNone/>
              <a:defRPr sz="1662" b="1"/>
            </a:lvl5pPr>
            <a:lvl6pPr marL="2373921" indent="0">
              <a:buNone/>
              <a:defRPr sz="1662" b="1"/>
            </a:lvl6pPr>
            <a:lvl7pPr marL="2848705" indent="0">
              <a:buNone/>
              <a:defRPr sz="1662" b="1"/>
            </a:lvl7pPr>
            <a:lvl8pPr marL="3323490" indent="0">
              <a:buNone/>
              <a:defRPr sz="1662" b="1"/>
            </a:lvl8pPr>
            <a:lvl9pPr marL="3798275" indent="0">
              <a:buNone/>
              <a:defRPr sz="166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1137" y="2777461"/>
            <a:ext cx="4521746" cy="407669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62884"/>
            <a:ext cx="4544021" cy="914575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92" b="1"/>
            </a:lvl1pPr>
            <a:lvl2pPr marL="474784" indent="0">
              <a:buNone/>
              <a:defRPr sz="2077" b="1"/>
            </a:lvl2pPr>
            <a:lvl3pPr marL="949568" indent="0">
              <a:buNone/>
              <a:defRPr sz="1869" b="1"/>
            </a:lvl3pPr>
            <a:lvl4pPr marL="1424353" indent="0">
              <a:buNone/>
              <a:defRPr sz="1662" b="1"/>
            </a:lvl4pPr>
            <a:lvl5pPr marL="1899137" indent="0">
              <a:buNone/>
              <a:defRPr sz="1662" b="1"/>
            </a:lvl5pPr>
            <a:lvl6pPr marL="2373921" indent="0">
              <a:buNone/>
              <a:defRPr sz="1662" b="1"/>
            </a:lvl6pPr>
            <a:lvl7pPr marL="2848705" indent="0">
              <a:buNone/>
              <a:defRPr sz="1662" b="1"/>
            </a:lvl7pPr>
            <a:lvl8pPr marL="3323490" indent="0">
              <a:buNone/>
              <a:defRPr sz="1662" b="1"/>
            </a:lvl8pPr>
            <a:lvl9pPr marL="3798275" indent="0">
              <a:buNone/>
              <a:defRPr sz="166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77461"/>
            <a:ext cx="4544021" cy="407669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29826" y="7369509"/>
            <a:ext cx="661988" cy="211709"/>
          </a:xfrm>
        </p:spPr>
        <p:txBody>
          <a:bodyPr/>
          <a:lstStyle>
            <a:lvl1pPr>
              <a:defRPr sz="1662">
                <a:solidFill>
                  <a:schemeClr val="tx1"/>
                </a:solidFill>
              </a:defRPr>
            </a:lvl1pPr>
          </a:lstStyle>
          <a:p>
            <a:fld id="{22147CA8-0265-494C-BA71-4C676C3D88A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366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29826" y="7369509"/>
            <a:ext cx="661988" cy="211709"/>
          </a:xfrm>
        </p:spPr>
        <p:txBody>
          <a:bodyPr/>
          <a:lstStyle>
            <a:lvl1pPr>
              <a:defRPr sz="1662">
                <a:solidFill>
                  <a:schemeClr val="tx1"/>
                </a:solidFill>
              </a:defRPr>
            </a:lvl1pPr>
          </a:lstStyle>
          <a:p>
            <a:fld id="{22147CA8-0265-494C-BA71-4C676C3D88A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07DA86C-4479-5487-3653-663347AE29B2}"/>
              </a:ext>
            </a:extLst>
          </p:cNvPr>
          <p:cNvSpPr/>
          <p:nvPr userDrawn="1"/>
        </p:nvSpPr>
        <p:spPr>
          <a:xfrm>
            <a:off x="0" y="647328"/>
            <a:ext cx="10691813" cy="50640"/>
          </a:xfrm>
          <a:prstGeom prst="rect">
            <a:avLst/>
          </a:prstGeom>
          <a:gradFill flip="none" rotWithShape="1">
            <a:gsLst>
              <a:gs pos="36000">
                <a:srgbClr val="92D050"/>
              </a:gs>
              <a:gs pos="76000">
                <a:schemeClr val="accent4"/>
              </a:gs>
              <a:gs pos="0">
                <a:srgbClr val="00B0F0"/>
              </a:gs>
              <a:gs pos="100000">
                <a:schemeClr val="accent4"/>
              </a:gs>
              <a:gs pos="29000">
                <a:srgbClr val="00B0F0"/>
              </a:gs>
              <a:gs pos="65000">
                <a:srgbClr val="92D050">
                  <a:lumMod val="10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78"/>
          </a:p>
        </p:txBody>
      </p:sp>
    </p:spTree>
    <p:extLst>
      <p:ext uri="{BB962C8B-B14F-4D97-AF65-F5344CB8AC3E}">
        <p14:creationId xmlns:p14="http://schemas.microsoft.com/office/powerpoint/2010/main" val="1034578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29826" y="7369509"/>
            <a:ext cx="661988" cy="211709"/>
          </a:xfrm>
        </p:spPr>
        <p:txBody>
          <a:bodyPr/>
          <a:lstStyle>
            <a:lvl1pPr>
              <a:defRPr sz="1662">
                <a:solidFill>
                  <a:schemeClr val="tx1"/>
                </a:solidFill>
              </a:defRPr>
            </a:lvl1pPr>
          </a:lstStyle>
          <a:p>
            <a:fld id="{22147CA8-0265-494C-BA71-4C676C3D88A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647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735" y="506414"/>
            <a:ext cx="3448110" cy="1772441"/>
          </a:xfrm>
        </p:spPr>
        <p:txBody>
          <a:bodyPr anchor="b">
            <a:normAutofit/>
          </a:bodyPr>
          <a:lstStyle>
            <a:lvl1pPr>
              <a:defRPr sz="3323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4021" y="1097228"/>
            <a:ext cx="5412730" cy="5401734"/>
          </a:xfrm>
        </p:spPr>
        <p:txBody>
          <a:bodyPr/>
          <a:lstStyle>
            <a:lvl1pPr>
              <a:defRPr sz="3323"/>
            </a:lvl1pPr>
            <a:lvl2pPr>
              <a:defRPr sz="2908"/>
            </a:lvl2pPr>
            <a:lvl3pPr>
              <a:defRPr sz="2492"/>
            </a:lvl3pPr>
            <a:lvl4pPr>
              <a:defRPr sz="2077"/>
            </a:lvl4pPr>
            <a:lvl5pPr>
              <a:defRPr sz="2077"/>
            </a:lvl5pPr>
            <a:lvl6pPr>
              <a:defRPr sz="2077"/>
            </a:lvl6pPr>
            <a:lvl7pPr>
              <a:defRPr sz="2077"/>
            </a:lvl7pPr>
            <a:lvl8pPr>
              <a:defRPr sz="2077"/>
            </a:lvl8pPr>
            <a:lvl9pPr>
              <a:defRPr sz="20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7735" y="2278856"/>
            <a:ext cx="3448110" cy="4220106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62"/>
            </a:lvl1pPr>
            <a:lvl2pPr marL="474784" indent="0">
              <a:buNone/>
              <a:defRPr sz="1246"/>
            </a:lvl2pPr>
            <a:lvl3pPr marL="949568" indent="0">
              <a:buNone/>
              <a:defRPr sz="1039"/>
            </a:lvl3pPr>
            <a:lvl4pPr marL="1424353" indent="0">
              <a:buNone/>
              <a:defRPr sz="934"/>
            </a:lvl4pPr>
            <a:lvl5pPr marL="1899137" indent="0">
              <a:buNone/>
              <a:defRPr sz="934"/>
            </a:lvl5pPr>
            <a:lvl6pPr marL="2373921" indent="0">
              <a:buNone/>
              <a:defRPr sz="934"/>
            </a:lvl6pPr>
            <a:lvl7pPr marL="2848705" indent="0">
              <a:buNone/>
              <a:defRPr sz="934"/>
            </a:lvl7pPr>
            <a:lvl8pPr marL="3323490" indent="0">
              <a:buNone/>
              <a:defRPr sz="934"/>
            </a:lvl8pPr>
            <a:lvl9pPr marL="3798275" indent="0">
              <a:buNone/>
              <a:defRPr sz="93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29826" y="7369509"/>
            <a:ext cx="661988" cy="211709"/>
          </a:xfrm>
        </p:spPr>
        <p:txBody>
          <a:bodyPr/>
          <a:lstStyle>
            <a:lvl1pPr>
              <a:defRPr sz="1662">
                <a:solidFill>
                  <a:schemeClr val="tx1"/>
                </a:solidFill>
              </a:defRPr>
            </a:lvl1pPr>
          </a:lstStyle>
          <a:p>
            <a:fld id="{22147CA8-0265-494C-BA71-4C676C3D88A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308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735" y="506412"/>
            <a:ext cx="3448110" cy="1772444"/>
          </a:xfrm>
        </p:spPr>
        <p:txBody>
          <a:bodyPr anchor="b">
            <a:normAutofit/>
          </a:bodyPr>
          <a:lstStyle>
            <a:lvl1pPr>
              <a:defRPr sz="3323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4021" y="1097228"/>
            <a:ext cx="5412730" cy="5401734"/>
          </a:xfrm>
        </p:spPr>
        <p:txBody>
          <a:bodyPr/>
          <a:lstStyle>
            <a:lvl1pPr marL="0" indent="0">
              <a:buNone/>
              <a:defRPr sz="3323"/>
            </a:lvl1pPr>
            <a:lvl2pPr marL="474784" indent="0">
              <a:buNone/>
              <a:defRPr sz="2908"/>
            </a:lvl2pPr>
            <a:lvl3pPr marL="949568" indent="0">
              <a:buNone/>
              <a:defRPr sz="2492"/>
            </a:lvl3pPr>
            <a:lvl4pPr marL="1424353" indent="0">
              <a:buNone/>
              <a:defRPr sz="2077"/>
            </a:lvl4pPr>
            <a:lvl5pPr marL="1899137" indent="0">
              <a:buNone/>
              <a:defRPr sz="2077"/>
            </a:lvl5pPr>
            <a:lvl6pPr marL="2373921" indent="0">
              <a:buNone/>
              <a:defRPr sz="2077"/>
            </a:lvl6pPr>
            <a:lvl7pPr marL="2848705" indent="0">
              <a:buNone/>
              <a:defRPr sz="2077"/>
            </a:lvl7pPr>
            <a:lvl8pPr marL="3323490" indent="0">
              <a:buNone/>
              <a:defRPr sz="2077"/>
            </a:lvl8pPr>
            <a:lvl9pPr marL="3798275" indent="0">
              <a:buNone/>
              <a:defRPr sz="2077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7735" y="2278857"/>
            <a:ext cx="3448110" cy="4220104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62"/>
            </a:lvl1pPr>
            <a:lvl2pPr marL="474784" indent="0">
              <a:buNone/>
              <a:defRPr sz="1246"/>
            </a:lvl2pPr>
            <a:lvl3pPr marL="949568" indent="0">
              <a:buNone/>
              <a:defRPr sz="1039"/>
            </a:lvl3pPr>
            <a:lvl4pPr marL="1424353" indent="0">
              <a:buNone/>
              <a:defRPr sz="934"/>
            </a:lvl4pPr>
            <a:lvl5pPr marL="1899137" indent="0">
              <a:buNone/>
              <a:defRPr sz="934"/>
            </a:lvl5pPr>
            <a:lvl6pPr marL="2373921" indent="0">
              <a:buNone/>
              <a:defRPr sz="934"/>
            </a:lvl6pPr>
            <a:lvl7pPr marL="2848705" indent="0">
              <a:buNone/>
              <a:defRPr sz="934"/>
            </a:lvl7pPr>
            <a:lvl8pPr marL="3323490" indent="0">
              <a:buNone/>
              <a:defRPr sz="934"/>
            </a:lvl8pPr>
            <a:lvl9pPr marL="3798275" indent="0">
              <a:buNone/>
              <a:defRPr sz="93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29826" y="7369509"/>
            <a:ext cx="661988" cy="211709"/>
          </a:xfrm>
        </p:spPr>
        <p:txBody>
          <a:bodyPr/>
          <a:lstStyle>
            <a:lvl1pPr>
              <a:defRPr sz="1662">
                <a:solidFill>
                  <a:schemeClr val="tx1"/>
                </a:solidFill>
              </a:defRPr>
            </a:lvl1pPr>
          </a:lstStyle>
          <a:p>
            <a:fld id="{22147CA8-0265-494C-BA71-4C676C3D88A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15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43" y="8820"/>
            <a:ext cx="9388952" cy="6385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137" y="2025651"/>
            <a:ext cx="9221689" cy="48197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420" y="7369509"/>
            <a:ext cx="328392" cy="226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69" b="1">
                <a:solidFill>
                  <a:schemeClr val="tx1"/>
                </a:solidFill>
              </a:defRPr>
            </a:lvl1pPr>
          </a:lstStyle>
          <a:p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grpSp>
        <p:nvGrpSpPr>
          <p:cNvPr id="9" name="グループ化 8"/>
          <p:cNvGrpSpPr/>
          <p:nvPr userDrawn="1"/>
        </p:nvGrpSpPr>
        <p:grpSpPr>
          <a:xfrm>
            <a:off x="9718308" y="65430"/>
            <a:ext cx="863600" cy="525288"/>
            <a:chOff x="9295056" y="80586"/>
            <a:chExt cx="1423446" cy="525982"/>
          </a:xfrm>
        </p:grpSpPr>
        <p:pic>
          <p:nvPicPr>
            <p:cNvPr id="10" name="図 9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8337" y="241425"/>
              <a:ext cx="710165" cy="327999"/>
            </a:xfrm>
            <a:prstGeom prst="rect">
              <a:avLst/>
            </a:prstGeom>
          </p:spPr>
        </p:pic>
        <p:pic>
          <p:nvPicPr>
            <p:cNvPr id="7" name="図 6"/>
            <p:cNvPicPr>
              <a:picLocks noChangeAspect="1"/>
            </p:cNvPicPr>
            <p:nvPr userDrawn="1"/>
          </p:nvPicPr>
          <p:blipFill>
            <a:blip r:embed="rId14"/>
            <a:stretch>
              <a:fillRect/>
            </a:stretch>
          </p:blipFill>
          <p:spPr>
            <a:xfrm>
              <a:off x="9295056" y="80586"/>
              <a:ext cx="686870" cy="5259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03111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49568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92" indent="-237392" algn="l" defTabSz="949568" rtl="0" eaLnBrk="1" latinLnBrk="0" hangingPunct="1">
        <a:lnSpc>
          <a:spcPct val="90000"/>
        </a:lnSpc>
        <a:spcBef>
          <a:spcPts val="1039"/>
        </a:spcBef>
        <a:buFont typeface="Wingdings 2" pitchFamily="18" charset="2"/>
        <a:buChar char=""/>
        <a:defRPr kumimoji="1" sz="2908" kern="1200">
          <a:solidFill>
            <a:schemeClr val="tx1"/>
          </a:solidFill>
          <a:latin typeface="+mn-lt"/>
          <a:ea typeface="+mn-ea"/>
          <a:cs typeface="+mn-cs"/>
        </a:defRPr>
      </a:lvl1pPr>
      <a:lvl2pPr marL="712176" indent="-237392" algn="l" defTabSz="949568" rtl="0" eaLnBrk="1" latinLnBrk="0" hangingPunct="1">
        <a:lnSpc>
          <a:spcPct val="90000"/>
        </a:lnSpc>
        <a:spcBef>
          <a:spcPts val="519"/>
        </a:spcBef>
        <a:buFont typeface="Wingdings 2" pitchFamily="18" charset="2"/>
        <a:buChar char=""/>
        <a:defRPr kumimoji="1" sz="2492" kern="1200">
          <a:solidFill>
            <a:schemeClr val="tx1"/>
          </a:solidFill>
          <a:latin typeface="+mn-lt"/>
          <a:ea typeface="+mn-ea"/>
          <a:cs typeface="+mn-cs"/>
        </a:defRPr>
      </a:lvl2pPr>
      <a:lvl3pPr marL="1186961" indent="-237392" algn="l" defTabSz="949568" rtl="0" eaLnBrk="1" latinLnBrk="0" hangingPunct="1">
        <a:lnSpc>
          <a:spcPct val="90000"/>
        </a:lnSpc>
        <a:spcBef>
          <a:spcPts val="519"/>
        </a:spcBef>
        <a:buFont typeface="Wingdings 2" pitchFamily="18" charset="2"/>
        <a:buChar char=""/>
        <a:defRPr kumimoji="1" sz="2077" kern="1200">
          <a:solidFill>
            <a:schemeClr val="tx1"/>
          </a:solidFill>
          <a:latin typeface="+mn-lt"/>
          <a:ea typeface="+mn-ea"/>
          <a:cs typeface="+mn-cs"/>
        </a:defRPr>
      </a:lvl3pPr>
      <a:lvl4pPr marL="1661745" indent="-237392" algn="l" defTabSz="949568" rtl="0" eaLnBrk="1" latinLnBrk="0" hangingPunct="1">
        <a:lnSpc>
          <a:spcPct val="90000"/>
        </a:lnSpc>
        <a:spcBef>
          <a:spcPts val="519"/>
        </a:spcBef>
        <a:buFont typeface="Wingdings 2" pitchFamily="18" charset="2"/>
        <a:buChar char=""/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4pPr>
      <a:lvl5pPr marL="2136529" indent="-237392" algn="l" defTabSz="949568" rtl="0" eaLnBrk="1" latinLnBrk="0" hangingPunct="1">
        <a:lnSpc>
          <a:spcPct val="90000"/>
        </a:lnSpc>
        <a:spcBef>
          <a:spcPts val="519"/>
        </a:spcBef>
        <a:buFont typeface="Wingdings 2" pitchFamily="18" charset="2"/>
        <a:buChar char=""/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5pPr>
      <a:lvl6pPr marL="2611313" indent="-237392" algn="l" defTabSz="949568" rtl="0" eaLnBrk="1" latinLnBrk="0" hangingPunct="1">
        <a:spcBef>
          <a:spcPct val="20000"/>
        </a:spcBef>
        <a:buFont typeface="Wingdings 2" pitchFamily="18" charset="2"/>
        <a:buChar char=""/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6pPr>
      <a:lvl7pPr marL="3086098" indent="-237392" algn="l" defTabSz="949568" rtl="0" eaLnBrk="1" latinLnBrk="0" hangingPunct="1">
        <a:spcBef>
          <a:spcPct val="20000"/>
        </a:spcBef>
        <a:buFont typeface="Wingdings 2" pitchFamily="18" charset="2"/>
        <a:buChar char=""/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7pPr>
      <a:lvl8pPr marL="3560883" indent="-237392" algn="l" defTabSz="949568" rtl="0" eaLnBrk="1" latinLnBrk="0" hangingPunct="1">
        <a:spcBef>
          <a:spcPct val="20000"/>
        </a:spcBef>
        <a:buFont typeface="Wingdings 2" pitchFamily="18" charset="2"/>
        <a:buChar char=""/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8pPr>
      <a:lvl9pPr marL="4035667" indent="-237392" algn="l" defTabSz="949568" rtl="0" eaLnBrk="1" latinLnBrk="0" hangingPunct="1">
        <a:spcBef>
          <a:spcPct val="20000"/>
        </a:spcBef>
        <a:buFont typeface="Wingdings 2" pitchFamily="18" charset="2"/>
        <a:buChar char=""/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9568" rtl="0" eaLnBrk="1" latinLnBrk="0" hangingPunct="1"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1pPr>
      <a:lvl2pPr marL="474784" algn="l" defTabSz="949568" rtl="0" eaLnBrk="1" latinLnBrk="0" hangingPunct="1"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2pPr>
      <a:lvl3pPr marL="949568" algn="l" defTabSz="949568" rtl="0" eaLnBrk="1" latinLnBrk="0" hangingPunct="1"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3pPr>
      <a:lvl4pPr marL="1424353" algn="l" defTabSz="949568" rtl="0" eaLnBrk="1" latinLnBrk="0" hangingPunct="1"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4pPr>
      <a:lvl5pPr marL="1899137" algn="l" defTabSz="949568" rtl="0" eaLnBrk="1" latinLnBrk="0" hangingPunct="1"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5pPr>
      <a:lvl6pPr marL="2373921" algn="l" defTabSz="949568" rtl="0" eaLnBrk="1" latinLnBrk="0" hangingPunct="1"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6pPr>
      <a:lvl7pPr marL="2848705" algn="l" defTabSz="949568" rtl="0" eaLnBrk="1" latinLnBrk="0" hangingPunct="1"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7pPr>
      <a:lvl8pPr marL="3323490" algn="l" defTabSz="949568" rtl="0" eaLnBrk="1" latinLnBrk="0" hangingPunct="1"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8pPr>
      <a:lvl9pPr marL="3798275" algn="l" defTabSz="949568" rtl="0" eaLnBrk="1" latinLnBrk="0" hangingPunct="1">
        <a:defRPr kumimoji="1" sz="18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9011599"/>
              </p:ext>
            </p:extLst>
          </p:nvPr>
        </p:nvGraphicFramePr>
        <p:xfrm>
          <a:off x="481156" y="4595683"/>
          <a:ext cx="9729500" cy="287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グラフ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8445846"/>
              </p:ext>
            </p:extLst>
          </p:nvPr>
        </p:nvGraphicFramePr>
        <p:xfrm>
          <a:off x="490035" y="1655402"/>
          <a:ext cx="9729500" cy="2306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72231" y="70172"/>
            <a:ext cx="8892550" cy="501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658" b="1" dirty="0">
                <a:solidFill>
                  <a:srgbClr val="002060"/>
                </a:solidFill>
                <a:latin typeface="+mn-ea"/>
              </a:rPr>
              <a:t>参考　燃焼器具交換・安全機器普及状況等の推移について</a:t>
            </a:r>
          </a:p>
        </p:txBody>
      </p:sp>
      <p:sp>
        <p:nvSpPr>
          <p:cNvPr id="8" name="テキスト ボックス 7"/>
          <p:cNvSpPr txBox="1">
            <a:spLocks/>
          </p:cNvSpPr>
          <p:nvPr/>
        </p:nvSpPr>
        <p:spPr>
          <a:xfrm>
            <a:off x="481156" y="4050042"/>
            <a:ext cx="3668367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215" b="1" dirty="0">
                <a:latin typeface="+mn-ea"/>
              </a:rPr>
              <a:t>①　配布・報告回収事業者数</a:t>
            </a:r>
          </a:p>
        </p:txBody>
      </p:sp>
      <p:sp>
        <p:nvSpPr>
          <p:cNvPr id="7" name="テキスト ボックス 6"/>
          <p:cNvSpPr txBox="1">
            <a:spLocks/>
          </p:cNvSpPr>
          <p:nvPr/>
        </p:nvSpPr>
        <p:spPr>
          <a:xfrm>
            <a:off x="490035" y="1114752"/>
            <a:ext cx="2312466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kumimoji="1" lang="ja-JP" altLang="en-US" sz="2215" b="1" dirty="0">
                <a:latin typeface="+mn-ea"/>
              </a:rPr>
              <a:t>①　報告回収率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7BE0F2-EEB6-5679-EBA5-31DEACA3A14B}"/>
              </a:ext>
            </a:extLst>
          </p:cNvPr>
          <p:cNvSpPr txBox="1"/>
          <p:nvPr/>
        </p:nvSpPr>
        <p:spPr>
          <a:xfrm>
            <a:off x="386918" y="676116"/>
            <a:ext cx="8095486" cy="3650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772" dirty="0">
                <a:solidFill>
                  <a:srgbClr val="FF0000"/>
                </a:solidFill>
              </a:rPr>
              <a:t>※</a:t>
            </a:r>
            <a:r>
              <a:rPr kumimoji="1" lang="ja-JP" altLang="en-US" sz="1772" dirty="0">
                <a:solidFill>
                  <a:srgbClr val="FF0000"/>
                </a:solidFill>
              </a:rPr>
              <a:t>各効率の設置率及び経過率については、小数点第２位を四捨五入しております。</a:t>
            </a:r>
          </a:p>
        </p:txBody>
      </p:sp>
      <p:sp>
        <p:nvSpPr>
          <p:cNvPr id="15" name="スライド番号プレースホルダー 14">
            <a:extLst>
              <a:ext uri="{FF2B5EF4-FFF2-40B4-BE49-F238E27FC236}">
                <a16:creationId xmlns:a16="http://schemas.microsoft.com/office/drawing/2014/main" id="{3E12009B-8BC8-FA91-6441-1BE63AA2F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7CA8-0265-494C-BA71-4C676C3D88A8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39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/>
          <p:cNvGraphicFramePr/>
          <p:nvPr/>
        </p:nvGraphicFramePr>
        <p:xfrm>
          <a:off x="481156" y="636737"/>
          <a:ext cx="9729500" cy="2119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グラフ 8"/>
          <p:cNvGraphicFramePr/>
          <p:nvPr/>
        </p:nvGraphicFramePr>
        <p:xfrm>
          <a:off x="481156" y="3391307"/>
          <a:ext cx="9729500" cy="381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481156" y="119625"/>
            <a:ext cx="5248877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2215" b="1" dirty="0">
                <a:latin typeface="+mn-ea"/>
              </a:rPr>
              <a:t>⑩　ガス</a:t>
            </a:r>
            <a:r>
              <a:rPr lang="ja-JP" altLang="en-US" sz="2215" b="1" dirty="0"/>
              <a:t>警報器製造から５年経過率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481156" y="2874197"/>
            <a:ext cx="4458272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ja-JP" altLang="en-US" sz="2215" b="1" dirty="0">
                <a:latin typeface="+mn-ea"/>
              </a:rPr>
              <a:t>⑩　ガス</a:t>
            </a:r>
            <a:r>
              <a:rPr lang="ja-JP" altLang="en-US" sz="2215" b="1" dirty="0"/>
              <a:t>警報器製造から５年経過数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1CE0976-352F-F5FD-1748-6BA06BB4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7CA8-0265-494C-BA71-4C676C3D88A8}" type="slidenum">
              <a:rPr kumimoji="1" lang="ja-JP" altLang="en-US" smtClean="0"/>
              <a:pPr/>
              <a:t>10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2141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グラフ 6"/>
          <p:cNvGraphicFramePr/>
          <p:nvPr/>
        </p:nvGraphicFramePr>
        <p:xfrm>
          <a:off x="481156" y="638000"/>
          <a:ext cx="9730581" cy="211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グラフ 8"/>
          <p:cNvGraphicFramePr/>
          <p:nvPr/>
        </p:nvGraphicFramePr>
        <p:xfrm>
          <a:off x="481156" y="3393363"/>
          <a:ext cx="9730581" cy="3855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481156" y="119625"/>
            <a:ext cx="6539686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215" dirty="0">
                <a:latin typeface="+mn-ea"/>
              </a:rPr>
              <a:t>⑪　</a:t>
            </a:r>
            <a:r>
              <a:rPr lang="ja-JP" altLang="en-US" sz="2215" dirty="0"/>
              <a:t>調整器製造から７年又は１０年経過施設率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81156" y="2874988"/>
            <a:ext cx="6539686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215" dirty="0">
                <a:latin typeface="+mn-ea"/>
              </a:rPr>
              <a:t>⑪　調整器製造</a:t>
            </a:r>
            <a:r>
              <a:rPr lang="ja-JP" altLang="en-US" sz="2215" dirty="0"/>
              <a:t>から７年又は１０年経過施設数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D201BF-8B13-E325-F11E-962C7F44E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7CA8-0265-494C-BA71-4C676C3D88A8}" type="slidenum">
              <a:rPr kumimoji="1" lang="ja-JP" altLang="en-US" smtClean="0"/>
              <a:pPr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109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560915" y="131347"/>
            <a:ext cx="4784991" cy="77405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ja-JP" altLang="en-US" sz="2215" b="1" dirty="0">
                <a:latin typeface="+mn-ea"/>
              </a:rPr>
              <a:t>②　報告書回収事業所の監督所管別　</a:t>
            </a:r>
            <a:endParaRPr lang="en-US" altLang="ja-JP" sz="2215" b="1" dirty="0">
              <a:latin typeface="+mn-ea"/>
            </a:endParaRPr>
          </a:p>
          <a:p>
            <a:r>
              <a:rPr lang="ja-JP" altLang="en-US" sz="2215" b="1" dirty="0">
                <a:latin typeface="+mn-ea"/>
              </a:rPr>
              <a:t>　　 事業所数</a:t>
            </a:r>
            <a:endParaRPr kumimoji="1" lang="ja-JP" altLang="en-US" sz="2215" b="1" dirty="0">
              <a:latin typeface="+mn-ea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462463" y="131347"/>
            <a:ext cx="2186331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ja-JP" altLang="en-US" sz="2215" b="1" dirty="0">
                <a:latin typeface="+mn-ea"/>
              </a:rPr>
              <a:t>③　消費者戸数</a:t>
            </a:r>
            <a:endParaRPr kumimoji="1" lang="ja-JP" altLang="en-US" sz="2215" b="1" dirty="0">
              <a:latin typeface="+mn-ea"/>
            </a:endParaRPr>
          </a:p>
        </p:txBody>
      </p:sp>
      <p:graphicFrame>
        <p:nvGraphicFramePr>
          <p:cNvPr id="20" name="グラフ 19"/>
          <p:cNvGraphicFramePr/>
          <p:nvPr/>
        </p:nvGraphicFramePr>
        <p:xfrm>
          <a:off x="5462463" y="1003294"/>
          <a:ext cx="4789874" cy="62539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グラフ 8"/>
          <p:cNvGraphicFramePr/>
          <p:nvPr/>
        </p:nvGraphicFramePr>
        <p:xfrm>
          <a:off x="560915" y="1033678"/>
          <a:ext cx="4784991" cy="6223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3A4ABA-2342-35A5-B3DF-15B74D0CE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7CA8-0265-494C-BA71-4C676C3D88A8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03819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/>
          <p:cNvGraphicFramePr/>
          <p:nvPr>
            <p:extLst>
              <p:ext uri="{D42A27DB-BD31-4B8C-83A1-F6EECF244321}">
                <p14:modId xmlns:p14="http://schemas.microsoft.com/office/powerpoint/2010/main" val="475206505"/>
              </p:ext>
            </p:extLst>
          </p:nvPr>
        </p:nvGraphicFramePr>
        <p:xfrm>
          <a:off x="479266" y="687498"/>
          <a:ext cx="9729500" cy="6579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479266" y="119625"/>
            <a:ext cx="3191704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215" b="1" dirty="0">
                <a:latin typeface="+mn-ea"/>
              </a:rPr>
              <a:t>④　燃焼器具未交換数</a:t>
            </a:r>
            <a:endParaRPr kumimoji="1" lang="ja-JP" altLang="en-US" sz="2215" b="1" dirty="0">
              <a:latin typeface="+mn-ea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476316F-D808-95E1-F291-EECDE6706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7CA8-0265-494C-BA71-4C676C3D88A8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2246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グラフ 10"/>
          <p:cNvGraphicFramePr>
            <a:graphicFrameLocks/>
          </p:cNvGraphicFramePr>
          <p:nvPr/>
        </p:nvGraphicFramePr>
        <p:xfrm>
          <a:off x="481156" y="656854"/>
          <a:ext cx="9729500" cy="3141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グラフ 11"/>
          <p:cNvGraphicFramePr>
            <a:graphicFrameLocks/>
          </p:cNvGraphicFramePr>
          <p:nvPr/>
        </p:nvGraphicFramePr>
        <p:xfrm>
          <a:off x="481156" y="3867396"/>
          <a:ext cx="9729500" cy="3210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481156" y="119625"/>
            <a:ext cx="6539686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215" b="1" dirty="0">
                <a:latin typeface="+mn-ea"/>
              </a:rPr>
              <a:t>⑤　</a:t>
            </a:r>
            <a:r>
              <a:rPr kumimoji="1" lang="ja-JP" altLang="en-US" sz="2215" b="1" dirty="0">
                <a:latin typeface="+mn-ea"/>
              </a:rPr>
              <a:t>業務用厨房施設における換気警報器設置率等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B85B93-208A-386B-EE28-DD82DB56C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7CA8-0265-494C-BA71-4C676C3D88A8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744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/>
          <p:cNvGraphicFramePr/>
          <p:nvPr>
            <p:extLst>
              <p:ext uri="{D42A27DB-BD31-4B8C-83A1-F6EECF244321}">
                <p14:modId xmlns:p14="http://schemas.microsoft.com/office/powerpoint/2010/main" val="3153092591"/>
              </p:ext>
            </p:extLst>
          </p:nvPr>
        </p:nvGraphicFramePr>
        <p:xfrm>
          <a:off x="481156" y="677875"/>
          <a:ext cx="9729500" cy="6579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481156" y="119625"/>
            <a:ext cx="6300410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215" b="1" dirty="0">
                <a:latin typeface="+mn-ea"/>
              </a:rPr>
              <a:t>⑥　業務用施設ＳＢ（ＥＢ）メータガス警報器連動率</a:t>
            </a:r>
            <a:endParaRPr kumimoji="1" lang="ja-JP" altLang="en-US" sz="2215" b="1" dirty="0">
              <a:latin typeface="+mn-ea"/>
            </a:endParaRPr>
          </a:p>
        </p:txBody>
      </p:sp>
      <p:sp>
        <p:nvSpPr>
          <p:cNvPr id="8" name="テキスト ボックス 1"/>
          <p:cNvSpPr txBox="1"/>
          <p:nvPr/>
        </p:nvSpPr>
        <p:spPr>
          <a:xfrm>
            <a:off x="481156" y="7238689"/>
            <a:ext cx="5902156" cy="37606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551" b="1" dirty="0">
                <a:latin typeface="+mn-ea"/>
              </a:rPr>
              <a:t>※</a:t>
            </a:r>
            <a:r>
              <a:rPr lang="ja-JP" altLang="en-US" sz="1551" b="1" dirty="0">
                <a:latin typeface="+mn-ea"/>
              </a:rPr>
              <a:t>連動不要（屋外）の戸数は除外して連動率を計算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12CFF9C-2026-A786-CFFE-98A8E74C6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7CA8-0265-494C-BA71-4C676C3D88A8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30173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/>
          <p:cNvGraphicFramePr/>
          <p:nvPr/>
        </p:nvGraphicFramePr>
        <p:xfrm>
          <a:off x="481156" y="677875"/>
          <a:ext cx="9650282" cy="6579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81156" y="119625"/>
            <a:ext cx="4226679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215" b="1" dirty="0">
                <a:latin typeface="+mn-ea"/>
              </a:rPr>
              <a:t>⑦　集中監視システム設置率等</a:t>
            </a:r>
            <a:endParaRPr kumimoji="1" lang="ja-JP" altLang="en-US" sz="2215" b="1" dirty="0">
              <a:latin typeface="+mn-ea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38734B-648B-6200-43D6-A083078F7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7CA8-0265-494C-BA71-4C676C3D88A8}" type="slidenum">
              <a:rPr kumimoji="1" lang="ja-JP" altLang="en-US" smtClean="0"/>
              <a:pPr/>
              <a:t>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29056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グラフ 13"/>
          <p:cNvGraphicFramePr/>
          <p:nvPr>
            <p:extLst>
              <p:ext uri="{D42A27DB-BD31-4B8C-83A1-F6EECF244321}">
                <p14:modId xmlns:p14="http://schemas.microsoft.com/office/powerpoint/2010/main" val="2424361088"/>
              </p:ext>
            </p:extLst>
          </p:nvPr>
        </p:nvGraphicFramePr>
        <p:xfrm>
          <a:off x="481156" y="4266625"/>
          <a:ext cx="9729500" cy="2990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81156" y="3748250"/>
            <a:ext cx="4705232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215" b="1" dirty="0">
                <a:latin typeface="+mn-ea"/>
              </a:rPr>
              <a:t>⑧　</a:t>
            </a:r>
            <a:r>
              <a:rPr lang="ja-JP" altLang="en-US" sz="2215" dirty="0">
                <a:latin typeface="+mn-ea"/>
              </a:rPr>
              <a:t>マイコンメータ等期限切れ率</a:t>
            </a:r>
          </a:p>
        </p:txBody>
      </p:sp>
      <p:graphicFrame>
        <p:nvGraphicFramePr>
          <p:cNvPr id="7" name="グラフ 6"/>
          <p:cNvGraphicFramePr/>
          <p:nvPr/>
        </p:nvGraphicFramePr>
        <p:xfrm>
          <a:off x="481156" y="550307"/>
          <a:ext cx="9729500" cy="2990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テキスト ボックス 1"/>
          <p:cNvSpPr txBox="1"/>
          <p:nvPr/>
        </p:nvSpPr>
        <p:spPr>
          <a:xfrm>
            <a:off x="481156" y="119625"/>
            <a:ext cx="4226679" cy="3987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215" b="1" dirty="0">
                <a:latin typeface="+mn-ea"/>
              </a:rPr>
              <a:t>⑧　マイコンメータ等設置率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4E6D52-62E4-BDCE-73CB-213442000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7CA8-0265-494C-BA71-4C676C3D88A8}" type="slidenum">
              <a:rPr kumimoji="1" lang="ja-JP" altLang="en-US" smtClean="0"/>
              <a:pPr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7579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グラフ 8"/>
          <p:cNvGraphicFramePr/>
          <p:nvPr/>
        </p:nvGraphicFramePr>
        <p:xfrm>
          <a:off x="481156" y="677874"/>
          <a:ext cx="9729500" cy="6579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481156" y="119625"/>
            <a:ext cx="4784991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215" b="1" dirty="0">
                <a:latin typeface="+mn-ea"/>
              </a:rPr>
              <a:t>⑧　</a:t>
            </a:r>
            <a:r>
              <a:rPr lang="ja-JP" altLang="en-US" sz="2215" dirty="0">
                <a:latin typeface="+mn-ea"/>
              </a:rPr>
              <a:t>マイコンメータ等期限切れ数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402D60-109B-341A-87E7-56C0FC755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7CA8-0265-494C-BA71-4C676C3D88A8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41304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グラフ 15"/>
          <p:cNvGraphicFramePr/>
          <p:nvPr/>
        </p:nvGraphicFramePr>
        <p:xfrm>
          <a:off x="481156" y="638000"/>
          <a:ext cx="9729500" cy="2990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グラフ 23"/>
          <p:cNvGraphicFramePr/>
          <p:nvPr/>
        </p:nvGraphicFramePr>
        <p:xfrm>
          <a:off x="481156" y="4266625"/>
          <a:ext cx="9729500" cy="2990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481156" y="119625"/>
            <a:ext cx="3748126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215" b="1" dirty="0">
                <a:solidFill>
                  <a:prstClr val="black"/>
                </a:solidFill>
              </a:rPr>
              <a:t>⑨　ヒューズガス栓等設置率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481158" y="3748250"/>
            <a:ext cx="3030295" cy="4331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215" b="1" dirty="0">
                <a:solidFill>
                  <a:prstClr val="black"/>
                </a:solidFill>
              </a:rPr>
              <a:t>⑩　ガス警報器設置率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D6CE84-6722-B6C8-C725-B99A30939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7CA8-0265-494C-BA71-4C676C3D88A8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62925951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全国LPガス協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テーマ全国LPガス協会" id="{F319BCAB-4CBE-4C18-A54B-A1DF79469E1A}" vid="{7CB1C854-D01D-4A67-BF6D-F889B3635CD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テーマ全国LPガス協会</Template>
  <TotalTime>424</TotalTime>
  <Words>220</Words>
  <Application>Microsoft Office PowerPoint</Application>
  <PresentationFormat>ユーザー設定</PresentationFormat>
  <Paragraphs>76</Paragraphs>
  <Slides>11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ゴシック</vt:lpstr>
      <vt:lpstr>游ゴシック</vt:lpstr>
      <vt:lpstr>Calibri</vt:lpstr>
      <vt:lpstr>Calibri Light</vt:lpstr>
      <vt:lpstr>Wingdings 2</vt:lpstr>
      <vt:lpstr>テーマ全国LPガス協会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kunisaka</dc:creator>
  <cp:lastModifiedBy>JLSA011</cp:lastModifiedBy>
  <cp:revision>86</cp:revision>
  <cp:lastPrinted>2025-09-12T06:20:12Z</cp:lastPrinted>
  <dcterms:created xsi:type="dcterms:W3CDTF">2023-05-24T03:56:40Z</dcterms:created>
  <dcterms:modified xsi:type="dcterms:W3CDTF">2025-09-12T06:40:13Z</dcterms:modified>
</cp:coreProperties>
</file>